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7"/>
  </p:notesMasterIdLst>
  <p:sldIdLst>
    <p:sldId id="256" r:id="rId2"/>
    <p:sldId id="418" r:id="rId3"/>
    <p:sldId id="363" r:id="rId4"/>
    <p:sldId id="423" r:id="rId5"/>
    <p:sldId id="445" r:id="rId6"/>
    <p:sldId id="463" r:id="rId7"/>
    <p:sldId id="426" r:id="rId8"/>
    <p:sldId id="432" r:id="rId9"/>
    <p:sldId id="427" r:id="rId10"/>
    <p:sldId id="428" r:id="rId11"/>
    <p:sldId id="429" r:id="rId12"/>
    <p:sldId id="430" r:id="rId13"/>
    <p:sldId id="452" r:id="rId14"/>
    <p:sldId id="431" r:id="rId15"/>
    <p:sldId id="466" r:id="rId16"/>
    <p:sldId id="467" r:id="rId17"/>
    <p:sldId id="468" r:id="rId18"/>
    <p:sldId id="464" r:id="rId19"/>
    <p:sldId id="424" r:id="rId20"/>
    <p:sldId id="433" r:id="rId21"/>
    <p:sldId id="436" r:id="rId22"/>
    <p:sldId id="465" r:id="rId23"/>
    <p:sldId id="437" r:id="rId24"/>
    <p:sldId id="442" r:id="rId25"/>
    <p:sldId id="446" r:id="rId26"/>
    <p:sldId id="447" r:id="rId27"/>
    <p:sldId id="448" r:id="rId28"/>
    <p:sldId id="449" r:id="rId29"/>
    <p:sldId id="450" r:id="rId30"/>
    <p:sldId id="451" r:id="rId31"/>
    <p:sldId id="453" r:id="rId32"/>
    <p:sldId id="454" r:id="rId33"/>
    <p:sldId id="455" r:id="rId34"/>
    <p:sldId id="456" r:id="rId35"/>
    <p:sldId id="457" r:id="rId36"/>
    <p:sldId id="458" r:id="rId37"/>
    <p:sldId id="459" r:id="rId38"/>
    <p:sldId id="460" r:id="rId39"/>
    <p:sldId id="461" r:id="rId40"/>
    <p:sldId id="462" r:id="rId41"/>
    <p:sldId id="469" r:id="rId42"/>
    <p:sldId id="470" r:id="rId43"/>
    <p:sldId id="471" r:id="rId44"/>
    <p:sldId id="443" r:id="rId45"/>
    <p:sldId id="348" r:id="rId46"/>
  </p:sldIdLst>
  <p:sldSz cx="9144000" cy="5143500" type="screen16x9"/>
  <p:notesSz cx="6858000" cy="9144000"/>
  <p:embeddedFontLst>
    <p:embeddedFont>
      <p:font typeface="Karla Regular" panose="020B0604020202020204" charset="0"/>
      <p:bold r:id="rId48"/>
      <p:boldItalic r:id="rId49"/>
    </p:embeddedFont>
    <p:embeddedFont>
      <p:font typeface="Montserrat" panose="00000500000000000000" pitchFamily="2" charset="0"/>
      <p:regular r:id="rId50"/>
      <p:bold r:id="rId51"/>
      <p:italic r:id="rId52"/>
      <p:boldItalic r:id="rId53"/>
    </p:embeddedFont>
    <p:embeddedFont>
      <p:font typeface="Nunito"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D1900-AC4F-4A15-BEC6-FC9A572E3F83}">
  <a:tblStyle styleId="{7C7D1900-AC4F-4A15-BEC6-FC9A572E3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85258" autoAdjust="0"/>
  </p:normalViewPr>
  <p:slideViewPr>
    <p:cSldViewPr snapToGrid="0">
      <p:cViewPr varScale="1">
        <p:scale>
          <a:sx n="99" d="100"/>
          <a:sy n="99" d="100"/>
        </p:scale>
        <p:origin x="888"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960" y="826618"/>
            <a:ext cx="4287930" cy="3642388"/>
            <a:chOff x="4611450" y="3151300"/>
            <a:chExt cx="667725" cy="567200"/>
          </a:xfrm>
        </p:grpSpPr>
        <p:sp>
          <p:nvSpPr>
            <p:cNvPr id="10" name="Google Shape;10;p2"/>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080750" y="1003821"/>
            <a:ext cx="5781900" cy="261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080750" y="3610150"/>
            <a:ext cx="1591200" cy="4758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b="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5" name="Google Shape;25;p2"/>
          <p:cNvGrpSpPr/>
          <p:nvPr/>
        </p:nvGrpSpPr>
        <p:grpSpPr>
          <a:xfrm flipH="1">
            <a:off x="7641120" y="4577926"/>
            <a:ext cx="1051274" cy="787312"/>
            <a:chOff x="3585475" y="1537675"/>
            <a:chExt cx="649175" cy="486175"/>
          </a:xfrm>
        </p:grpSpPr>
        <p:sp>
          <p:nvSpPr>
            <p:cNvPr id="26" name="Google Shape;26;p2"/>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flipH="1">
            <a:off x="7937525" y="1510200"/>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256002" y="1510202"/>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418499"/>
            <a:ext cx="1051274" cy="787312"/>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26"/>
          <p:cNvGrpSpPr/>
          <p:nvPr/>
        </p:nvGrpSpPr>
        <p:grpSpPr>
          <a:xfrm>
            <a:off x="7633694" y="4775189"/>
            <a:ext cx="1051274" cy="787312"/>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ONLY_2_3_1">
    <p:bg>
      <p:bgPr>
        <a:solidFill>
          <a:schemeClr val="lt1"/>
        </a:solidFill>
        <a:effectLst/>
      </p:bgPr>
    </p:bg>
    <p:spTree>
      <p:nvGrpSpPr>
        <p:cNvPr id="1" name="Shape 2019"/>
        <p:cNvGrpSpPr/>
        <p:nvPr/>
      </p:nvGrpSpPr>
      <p:grpSpPr>
        <a:xfrm>
          <a:off x="0" y="0"/>
          <a:ext cx="0" cy="0"/>
          <a:chOff x="0" y="0"/>
          <a:chExt cx="0" cy="0"/>
        </a:xfrm>
      </p:grpSpPr>
      <p:sp>
        <p:nvSpPr>
          <p:cNvPr id="2020" name="Google Shape;2020;p35"/>
          <p:cNvSpPr/>
          <p:nvPr/>
        </p:nvSpPr>
        <p:spPr>
          <a:xfrm rot="10800000">
            <a:off x="-1633725" y="-1256389"/>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rot="10800000">
            <a:off x="8367144" y="4142370"/>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35"/>
          <p:cNvGrpSpPr/>
          <p:nvPr/>
        </p:nvGrpSpPr>
        <p:grpSpPr>
          <a:xfrm rot="10800000" flipH="1">
            <a:off x="359957" y="4770143"/>
            <a:ext cx="1051274" cy="787312"/>
            <a:chOff x="3585475" y="1537675"/>
            <a:chExt cx="649175" cy="486175"/>
          </a:xfrm>
        </p:grpSpPr>
        <p:sp>
          <p:nvSpPr>
            <p:cNvPr id="2023" name="Google Shape;2023;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35"/>
          <p:cNvGrpSpPr/>
          <p:nvPr/>
        </p:nvGrpSpPr>
        <p:grpSpPr>
          <a:xfrm rot="10800000" flipH="1">
            <a:off x="7633694" y="-423544"/>
            <a:ext cx="1051274" cy="787312"/>
            <a:chOff x="3585475" y="1537675"/>
            <a:chExt cx="649175" cy="486175"/>
          </a:xfrm>
        </p:grpSpPr>
        <p:sp>
          <p:nvSpPr>
            <p:cNvPr id="2044" name="Google Shape;2044;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2064"/>
        <p:cNvGrpSpPr/>
        <p:nvPr/>
      </p:nvGrpSpPr>
      <p:grpSpPr>
        <a:xfrm>
          <a:off x="0" y="0"/>
          <a:ext cx="0" cy="0"/>
          <a:chOff x="0" y="0"/>
          <a:chExt cx="0" cy="0"/>
        </a:xfrm>
      </p:grpSpPr>
      <p:grpSp>
        <p:nvGrpSpPr>
          <p:cNvPr id="2065" name="Google Shape;2065;p36"/>
          <p:cNvGrpSpPr/>
          <p:nvPr/>
        </p:nvGrpSpPr>
        <p:grpSpPr>
          <a:xfrm>
            <a:off x="7230635" y="826618"/>
            <a:ext cx="4287930" cy="3642388"/>
            <a:chOff x="4611450" y="3151300"/>
            <a:chExt cx="667725" cy="567200"/>
          </a:xfrm>
        </p:grpSpPr>
        <p:sp>
          <p:nvSpPr>
            <p:cNvPr id="2066" name="Google Shape;2066;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6"/>
          <p:cNvGrpSpPr/>
          <p:nvPr/>
        </p:nvGrpSpPr>
        <p:grpSpPr>
          <a:xfrm>
            <a:off x="-2374565" y="826618"/>
            <a:ext cx="4287930" cy="3642388"/>
            <a:chOff x="4611450" y="3151300"/>
            <a:chExt cx="667725" cy="567200"/>
          </a:xfrm>
        </p:grpSpPr>
        <p:sp>
          <p:nvSpPr>
            <p:cNvPr id="2080" name="Google Shape;2080;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36"/>
          <p:cNvSpPr/>
          <p:nvPr/>
        </p:nvSpPr>
        <p:spPr>
          <a:xfrm flipH="1">
            <a:off x="-969025" y="3816700"/>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flipH="1">
            <a:off x="8148019" y="-395873"/>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flipH="1">
            <a:off x="7851617" y="623875"/>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6"/>
          <p:cNvGrpSpPr/>
          <p:nvPr/>
        </p:nvGrpSpPr>
        <p:grpSpPr>
          <a:xfrm>
            <a:off x="514482" y="518776"/>
            <a:ext cx="1051274" cy="787312"/>
            <a:chOff x="3585475" y="1537675"/>
            <a:chExt cx="649175" cy="486175"/>
          </a:xfrm>
        </p:grpSpPr>
        <p:sp>
          <p:nvSpPr>
            <p:cNvPr id="2097" name="Google Shape;2097;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6"/>
          <p:cNvGrpSpPr/>
          <p:nvPr/>
        </p:nvGrpSpPr>
        <p:grpSpPr>
          <a:xfrm>
            <a:off x="7523332" y="3991726"/>
            <a:ext cx="1051274" cy="787312"/>
            <a:chOff x="3585475" y="1537675"/>
            <a:chExt cx="649175" cy="486175"/>
          </a:xfrm>
        </p:grpSpPr>
        <p:sp>
          <p:nvSpPr>
            <p:cNvPr id="2118" name="Google Shape;2118;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2138"/>
        <p:cNvGrpSpPr/>
        <p:nvPr/>
      </p:nvGrpSpPr>
      <p:grpSpPr>
        <a:xfrm>
          <a:off x="0" y="0"/>
          <a:ext cx="0" cy="0"/>
          <a:chOff x="0" y="0"/>
          <a:chExt cx="0" cy="0"/>
        </a:xfrm>
      </p:grpSpPr>
      <p:grpSp>
        <p:nvGrpSpPr>
          <p:cNvPr id="2139" name="Google Shape;2139;p37"/>
          <p:cNvGrpSpPr/>
          <p:nvPr/>
        </p:nvGrpSpPr>
        <p:grpSpPr>
          <a:xfrm>
            <a:off x="7799282" y="2074226"/>
            <a:ext cx="1051274" cy="787312"/>
            <a:chOff x="3585475" y="1537675"/>
            <a:chExt cx="649175" cy="486175"/>
          </a:xfrm>
        </p:grpSpPr>
        <p:sp>
          <p:nvSpPr>
            <p:cNvPr id="2140" name="Google Shape;2140;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37"/>
          <p:cNvGrpSpPr/>
          <p:nvPr/>
        </p:nvGrpSpPr>
        <p:grpSpPr>
          <a:xfrm>
            <a:off x="293445" y="2074226"/>
            <a:ext cx="1051274" cy="787312"/>
            <a:chOff x="3585475" y="1537675"/>
            <a:chExt cx="649175" cy="486175"/>
          </a:xfrm>
        </p:grpSpPr>
        <p:sp>
          <p:nvSpPr>
            <p:cNvPr id="2161" name="Google Shape;2161;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7"/>
          <p:cNvSpPr/>
          <p:nvPr/>
        </p:nvSpPr>
        <p:spPr>
          <a:xfrm>
            <a:off x="3227875" y="4385403"/>
            <a:ext cx="2688246" cy="2688296"/>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37"/>
          <p:cNvGrpSpPr/>
          <p:nvPr/>
        </p:nvGrpSpPr>
        <p:grpSpPr>
          <a:xfrm>
            <a:off x="2399960" y="871118"/>
            <a:ext cx="4287930" cy="3642388"/>
            <a:chOff x="4611450" y="3151300"/>
            <a:chExt cx="667725" cy="567200"/>
          </a:xfrm>
        </p:grpSpPr>
        <p:sp>
          <p:nvSpPr>
            <p:cNvPr id="2183" name="Google Shape;2183;p37"/>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7"/>
          <p:cNvSpPr/>
          <p:nvPr/>
        </p:nvSpPr>
        <p:spPr>
          <a:xfrm>
            <a:off x="3161643" y="-1861624"/>
            <a:ext cx="2820666" cy="282364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IN" dirty="0"/>
          </a:p>
        </p:txBody>
      </p:sp>
      <p:sp>
        <p:nvSpPr>
          <p:cNvPr id="3" name="Content Placeholder 2"/>
          <p:cNvSpPr>
            <a:spLocks noGrp="1"/>
          </p:cNvSpPr>
          <p:nvPr>
            <p:ph idx="1"/>
          </p:nvPr>
        </p:nvSpPr>
        <p:spPr>
          <a:ln>
            <a:no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sldNum" sz="quarter" idx="4"/>
          </p:nvPr>
        </p:nvSpPr>
        <p:spPr>
          <a:xfrm>
            <a:off x="4953000" y="4629150"/>
            <a:ext cx="4343400" cy="228600"/>
          </a:xfrm>
          <a:prstGeom prst="rect">
            <a:avLst/>
          </a:prstGeom>
          <a:ln/>
        </p:spPr>
        <p:txBody>
          <a:bodyPr/>
          <a:lstStyle>
            <a:lvl1pPr>
              <a:defRPr/>
            </a:lvl1p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6690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1pPr>
            <a:lvl2pPr lvl="1"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2pPr>
            <a:lvl3pPr lvl="2"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3pPr>
            <a:lvl4pPr lvl="3"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4pPr>
            <a:lvl5pPr lvl="4"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5pPr>
            <a:lvl6pPr lvl="5"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6pPr>
            <a:lvl7pPr lvl="6"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7pPr>
            <a:lvl8pPr lvl="7"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8pPr>
            <a:lvl9pPr lvl="8"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2" r:id="rId3"/>
    <p:sldLayoutId id="2147483681" r:id="rId4"/>
    <p:sldLayoutId id="2147483682" r:id="rId5"/>
    <p:sldLayoutId id="2147483683" r:id="rId6"/>
    <p:sldLayoutId id="214748368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0"/>
          <p:cNvSpPr txBox="1">
            <a:spLocks noGrp="1"/>
          </p:cNvSpPr>
          <p:nvPr>
            <p:ph type="ctrTitle"/>
          </p:nvPr>
        </p:nvSpPr>
        <p:spPr>
          <a:xfrm>
            <a:off x="1873037" y="312994"/>
            <a:ext cx="6736302" cy="2616300"/>
          </a:xfrm>
          <a:prstGeom prst="rect">
            <a:avLst/>
          </a:prstGeom>
        </p:spPr>
        <p:txBody>
          <a:bodyPr spcFirstLastPara="1" wrap="square" lIns="91425" tIns="91425" rIns="91425" bIns="91425" anchor="ctr" anchorCtr="0">
            <a:noAutofit/>
          </a:bodyPr>
          <a:lstStyle/>
          <a:p>
            <a:pPr lvl="0"/>
            <a:r>
              <a:rPr lang="en-US" sz="4000" dirty="0" smtClean="0"/>
              <a:t>Introduction to PIC Microcontrollers</a:t>
            </a:r>
            <a:endParaRPr sz="4000" dirty="0"/>
          </a:p>
        </p:txBody>
      </p:sp>
      <p:sp>
        <p:nvSpPr>
          <p:cNvPr id="2206" name="Google Shape;2206;p40"/>
          <p:cNvSpPr txBox="1">
            <a:spLocks noGrp="1"/>
          </p:cNvSpPr>
          <p:nvPr>
            <p:ph type="subTitle" idx="1"/>
          </p:nvPr>
        </p:nvSpPr>
        <p:spPr>
          <a:xfrm>
            <a:off x="3241963" y="3620121"/>
            <a:ext cx="5140037" cy="475800"/>
          </a:xfrm>
          <a:prstGeom prst="rect">
            <a:avLst/>
          </a:prstGeom>
        </p:spPr>
        <p:txBody>
          <a:bodyPr spcFirstLastPara="1" wrap="square" lIns="91425" tIns="91425" rIns="91425" bIns="91425" anchor="ctr" anchorCtr="0">
            <a:noAutofit/>
          </a:bodyPr>
          <a:lstStyle/>
          <a:p>
            <a:pPr marL="0" lvl="0" indent="0"/>
            <a:r>
              <a:rPr lang="en" sz="1600" dirty="0"/>
              <a:t>EMBEDDED SYSTEM </a:t>
            </a:r>
            <a:r>
              <a:rPr lang="en" sz="1600" dirty="0" smtClean="0"/>
              <a:t>DESIGN &amp; IoT-Master Class</a:t>
            </a:r>
            <a:endParaRPr sz="1600" dirty="0"/>
          </a:p>
        </p:txBody>
      </p:sp>
      <p:sp>
        <p:nvSpPr>
          <p:cNvPr id="2208" name="Google Shape;2208;p40"/>
          <p:cNvSpPr/>
          <p:nvPr/>
        </p:nvSpPr>
        <p:spPr>
          <a:xfrm flipH="1">
            <a:off x="-77280" y="4354934"/>
            <a:ext cx="2785365" cy="2785308"/>
          </a:xfrm>
          <a:custGeom>
            <a:avLst/>
            <a:gdLst/>
            <a:ahLst/>
            <a:cxnLst/>
            <a:rect l="l" t="t" r="r" b="b"/>
            <a:pathLst>
              <a:path w="48967" h="48966" extrusionOk="0">
                <a:moveTo>
                  <a:pt x="24484" y="0"/>
                </a:moveTo>
                <a:lnTo>
                  <a:pt x="23234" y="39"/>
                </a:lnTo>
                <a:lnTo>
                  <a:pt x="21985" y="117"/>
                </a:lnTo>
                <a:lnTo>
                  <a:pt x="20774" y="274"/>
                </a:lnTo>
                <a:lnTo>
                  <a:pt x="19564" y="508"/>
                </a:lnTo>
                <a:lnTo>
                  <a:pt x="18392" y="781"/>
                </a:lnTo>
                <a:lnTo>
                  <a:pt x="17221" y="1094"/>
                </a:lnTo>
                <a:lnTo>
                  <a:pt x="16088" y="1484"/>
                </a:lnTo>
                <a:lnTo>
                  <a:pt x="14956" y="1914"/>
                </a:lnTo>
                <a:lnTo>
                  <a:pt x="13902" y="2421"/>
                </a:lnTo>
                <a:lnTo>
                  <a:pt x="12848" y="2968"/>
                </a:lnTo>
                <a:lnTo>
                  <a:pt x="11793" y="3554"/>
                </a:lnTo>
                <a:lnTo>
                  <a:pt x="10817" y="4178"/>
                </a:lnTo>
                <a:lnTo>
                  <a:pt x="9841" y="4881"/>
                </a:lnTo>
                <a:lnTo>
                  <a:pt x="8943" y="5584"/>
                </a:lnTo>
                <a:lnTo>
                  <a:pt x="8045" y="6365"/>
                </a:lnTo>
                <a:lnTo>
                  <a:pt x="7186" y="7185"/>
                </a:lnTo>
                <a:lnTo>
                  <a:pt x="6366" y="8005"/>
                </a:lnTo>
                <a:lnTo>
                  <a:pt x="5624" y="8903"/>
                </a:lnTo>
                <a:lnTo>
                  <a:pt x="4882" y="9840"/>
                </a:lnTo>
                <a:lnTo>
                  <a:pt x="4179" y="10777"/>
                </a:lnTo>
                <a:lnTo>
                  <a:pt x="3554" y="11793"/>
                </a:lnTo>
                <a:lnTo>
                  <a:pt x="2968" y="12808"/>
                </a:lnTo>
                <a:lnTo>
                  <a:pt x="2422" y="13862"/>
                </a:lnTo>
                <a:lnTo>
                  <a:pt x="1953" y="14955"/>
                </a:lnTo>
                <a:lnTo>
                  <a:pt x="1485" y="16049"/>
                </a:lnTo>
                <a:lnTo>
                  <a:pt x="1133" y="17181"/>
                </a:lnTo>
                <a:lnTo>
                  <a:pt x="782" y="18353"/>
                </a:lnTo>
                <a:lnTo>
                  <a:pt x="508" y="19563"/>
                </a:lnTo>
                <a:lnTo>
                  <a:pt x="313" y="20734"/>
                </a:lnTo>
                <a:lnTo>
                  <a:pt x="157" y="21984"/>
                </a:lnTo>
                <a:lnTo>
                  <a:pt x="40" y="23234"/>
                </a:lnTo>
                <a:lnTo>
                  <a:pt x="1" y="24483"/>
                </a:lnTo>
                <a:lnTo>
                  <a:pt x="40" y="25733"/>
                </a:lnTo>
                <a:lnTo>
                  <a:pt x="157" y="26982"/>
                </a:lnTo>
                <a:lnTo>
                  <a:pt x="313" y="28193"/>
                </a:lnTo>
                <a:lnTo>
                  <a:pt x="508" y="29403"/>
                </a:lnTo>
                <a:lnTo>
                  <a:pt x="782" y="30613"/>
                </a:lnTo>
                <a:lnTo>
                  <a:pt x="1133" y="31746"/>
                </a:lnTo>
                <a:lnTo>
                  <a:pt x="1485" y="32917"/>
                </a:lnTo>
                <a:lnTo>
                  <a:pt x="1953" y="34011"/>
                </a:lnTo>
                <a:lnTo>
                  <a:pt x="2422" y="35104"/>
                </a:lnTo>
                <a:lnTo>
                  <a:pt x="2968" y="36158"/>
                </a:lnTo>
                <a:lnTo>
                  <a:pt x="3554" y="37173"/>
                </a:lnTo>
                <a:lnTo>
                  <a:pt x="4179" y="38150"/>
                </a:lnTo>
                <a:lnTo>
                  <a:pt x="4882" y="39126"/>
                </a:lnTo>
                <a:lnTo>
                  <a:pt x="5624" y="40063"/>
                </a:lnTo>
                <a:lnTo>
                  <a:pt x="6366" y="40922"/>
                </a:lnTo>
                <a:lnTo>
                  <a:pt x="7186" y="41781"/>
                </a:lnTo>
                <a:lnTo>
                  <a:pt x="8045" y="42601"/>
                </a:lnTo>
                <a:lnTo>
                  <a:pt x="8943" y="43382"/>
                </a:lnTo>
                <a:lnTo>
                  <a:pt x="9841" y="44085"/>
                </a:lnTo>
                <a:lnTo>
                  <a:pt x="10817" y="44788"/>
                </a:lnTo>
                <a:lnTo>
                  <a:pt x="11793" y="45412"/>
                </a:lnTo>
                <a:lnTo>
                  <a:pt x="12848" y="45998"/>
                </a:lnTo>
                <a:lnTo>
                  <a:pt x="13902" y="46545"/>
                </a:lnTo>
                <a:lnTo>
                  <a:pt x="14956" y="47052"/>
                </a:lnTo>
                <a:lnTo>
                  <a:pt x="16088" y="47482"/>
                </a:lnTo>
                <a:lnTo>
                  <a:pt x="17221" y="47872"/>
                </a:lnTo>
                <a:lnTo>
                  <a:pt x="18392" y="48185"/>
                </a:lnTo>
                <a:lnTo>
                  <a:pt x="19564" y="48458"/>
                </a:lnTo>
                <a:lnTo>
                  <a:pt x="20774" y="48692"/>
                </a:lnTo>
                <a:lnTo>
                  <a:pt x="21985" y="48849"/>
                </a:lnTo>
                <a:lnTo>
                  <a:pt x="23234" y="48927"/>
                </a:lnTo>
                <a:lnTo>
                  <a:pt x="24484" y="48966"/>
                </a:lnTo>
                <a:lnTo>
                  <a:pt x="25772" y="48927"/>
                </a:lnTo>
                <a:lnTo>
                  <a:pt x="26983" y="48849"/>
                </a:lnTo>
                <a:lnTo>
                  <a:pt x="28232" y="48692"/>
                </a:lnTo>
                <a:lnTo>
                  <a:pt x="29443" y="48458"/>
                </a:lnTo>
                <a:lnTo>
                  <a:pt x="30614" y="48185"/>
                </a:lnTo>
                <a:lnTo>
                  <a:pt x="31786" y="47872"/>
                </a:lnTo>
                <a:lnTo>
                  <a:pt x="32918" y="47482"/>
                </a:lnTo>
                <a:lnTo>
                  <a:pt x="34011" y="47052"/>
                </a:lnTo>
                <a:lnTo>
                  <a:pt x="35105" y="46545"/>
                </a:lnTo>
                <a:lnTo>
                  <a:pt x="36159" y="45998"/>
                </a:lnTo>
                <a:lnTo>
                  <a:pt x="37174" y="45412"/>
                </a:lnTo>
                <a:lnTo>
                  <a:pt x="38189" y="44788"/>
                </a:lnTo>
                <a:lnTo>
                  <a:pt x="39127" y="44085"/>
                </a:lnTo>
                <a:lnTo>
                  <a:pt x="40064" y="43382"/>
                </a:lnTo>
                <a:lnTo>
                  <a:pt x="40962" y="42601"/>
                </a:lnTo>
                <a:lnTo>
                  <a:pt x="41821" y="41781"/>
                </a:lnTo>
                <a:lnTo>
                  <a:pt x="42602" y="40922"/>
                </a:lnTo>
                <a:lnTo>
                  <a:pt x="43383" y="40063"/>
                </a:lnTo>
                <a:lnTo>
                  <a:pt x="44125" y="39126"/>
                </a:lnTo>
                <a:lnTo>
                  <a:pt x="44788" y="38150"/>
                </a:lnTo>
                <a:lnTo>
                  <a:pt x="45452" y="37173"/>
                </a:lnTo>
                <a:lnTo>
                  <a:pt x="46038" y="36158"/>
                </a:lnTo>
                <a:lnTo>
                  <a:pt x="46546" y="35104"/>
                </a:lnTo>
                <a:lnTo>
                  <a:pt x="47053" y="34011"/>
                </a:lnTo>
                <a:lnTo>
                  <a:pt x="47483" y="32917"/>
                </a:lnTo>
                <a:lnTo>
                  <a:pt x="47873" y="31746"/>
                </a:lnTo>
                <a:lnTo>
                  <a:pt x="48225" y="30613"/>
                </a:lnTo>
                <a:lnTo>
                  <a:pt x="48498" y="29403"/>
                </a:lnTo>
                <a:lnTo>
                  <a:pt x="48693" y="28193"/>
                </a:lnTo>
                <a:lnTo>
                  <a:pt x="48849" y="26982"/>
                </a:lnTo>
                <a:lnTo>
                  <a:pt x="48966" y="25733"/>
                </a:lnTo>
                <a:lnTo>
                  <a:pt x="48966" y="24483"/>
                </a:lnTo>
                <a:lnTo>
                  <a:pt x="48966" y="23234"/>
                </a:lnTo>
                <a:lnTo>
                  <a:pt x="48849" y="21984"/>
                </a:lnTo>
                <a:lnTo>
                  <a:pt x="48693" y="20734"/>
                </a:lnTo>
                <a:lnTo>
                  <a:pt x="48498" y="19563"/>
                </a:lnTo>
                <a:lnTo>
                  <a:pt x="48225" y="18353"/>
                </a:lnTo>
                <a:lnTo>
                  <a:pt x="47873" y="17181"/>
                </a:lnTo>
                <a:lnTo>
                  <a:pt x="47483" y="16049"/>
                </a:lnTo>
                <a:lnTo>
                  <a:pt x="47053" y="14955"/>
                </a:lnTo>
                <a:lnTo>
                  <a:pt x="46546" y="13862"/>
                </a:lnTo>
                <a:lnTo>
                  <a:pt x="46038" y="12808"/>
                </a:lnTo>
                <a:lnTo>
                  <a:pt x="45452" y="11793"/>
                </a:lnTo>
                <a:lnTo>
                  <a:pt x="44788" y="10777"/>
                </a:lnTo>
                <a:lnTo>
                  <a:pt x="44125" y="9840"/>
                </a:lnTo>
                <a:lnTo>
                  <a:pt x="43383" y="8903"/>
                </a:lnTo>
                <a:lnTo>
                  <a:pt x="42602" y="8005"/>
                </a:lnTo>
                <a:lnTo>
                  <a:pt x="41821" y="7185"/>
                </a:lnTo>
                <a:lnTo>
                  <a:pt x="40962" y="6365"/>
                </a:lnTo>
                <a:lnTo>
                  <a:pt x="40064" y="5584"/>
                </a:lnTo>
                <a:lnTo>
                  <a:pt x="39127" y="4881"/>
                </a:lnTo>
                <a:lnTo>
                  <a:pt x="38189" y="4178"/>
                </a:lnTo>
                <a:lnTo>
                  <a:pt x="37174" y="3554"/>
                </a:lnTo>
                <a:lnTo>
                  <a:pt x="36159" y="2968"/>
                </a:lnTo>
                <a:lnTo>
                  <a:pt x="35105" y="2421"/>
                </a:lnTo>
                <a:lnTo>
                  <a:pt x="34011" y="1914"/>
                </a:lnTo>
                <a:lnTo>
                  <a:pt x="32918" y="1484"/>
                </a:lnTo>
                <a:lnTo>
                  <a:pt x="31786" y="1094"/>
                </a:lnTo>
                <a:lnTo>
                  <a:pt x="30614" y="781"/>
                </a:lnTo>
                <a:lnTo>
                  <a:pt x="29443" y="508"/>
                </a:lnTo>
                <a:lnTo>
                  <a:pt x="28232" y="274"/>
                </a:lnTo>
                <a:lnTo>
                  <a:pt x="26983" y="117"/>
                </a:lnTo>
                <a:lnTo>
                  <a:pt x="25772" y="39"/>
                </a:lnTo>
                <a:lnTo>
                  <a:pt x="24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40"/>
          <p:cNvGrpSpPr/>
          <p:nvPr/>
        </p:nvGrpSpPr>
        <p:grpSpPr>
          <a:xfrm flipH="1">
            <a:off x="-352355" y="3454401"/>
            <a:ext cx="1051274" cy="787312"/>
            <a:chOff x="3585475" y="1537675"/>
            <a:chExt cx="649175" cy="486175"/>
          </a:xfrm>
        </p:grpSpPr>
        <p:sp>
          <p:nvSpPr>
            <p:cNvPr id="2210" name="Google Shape;2210;p40"/>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0"/>
          <p:cNvGrpSpPr/>
          <p:nvPr/>
        </p:nvGrpSpPr>
        <p:grpSpPr>
          <a:xfrm flipH="1">
            <a:off x="197795" y="211850"/>
            <a:ext cx="656180" cy="633875"/>
            <a:chOff x="2556550" y="3309450"/>
            <a:chExt cx="545725" cy="527175"/>
          </a:xfrm>
        </p:grpSpPr>
        <p:sp>
          <p:nvSpPr>
            <p:cNvPr id="2231" name="Google Shape;2231;p40"/>
            <p:cNvSpPr/>
            <p:nvPr/>
          </p:nvSpPr>
          <p:spPr>
            <a:xfrm>
              <a:off x="2556550" y="3440250"/>
              <a:ext cx="396375" cy="396375"/>
            </a:xfrm>
            <a:custGeom>
              <a:avLst/>
              <a:gdLst/>
              <a:ahLst/>
              <a:cxnLst/>
              <a:rect l="l" t="t" r="r" b="b"/>
              <a:pathLst>
                <a:path w="15855" h="15855" extrusionOk="0">
                  <a:moveTo>
                    <a:pt x="1" y="1"/>
                  </a:moveTo>
                  <a:lnTo>
                    <a:pt x="1" y="15854"/>
                  </a:lnTo>
                  <a:lnTo>
                    <a:pt x="15854" y="15854"/>
                  </a:lnTo>
                  <a:lnTo>
                    <a:pt x="15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2704950" y="3309450"/>
              <a:ext cx="397325" cy="396350"/>
            </a:xfrm>
            <a:custGeom>
              <a:avLst/>
              <a:gdLst/>
              <a:ahLst/>
              <a:cxnLst/>
              <a:rect l="l" t="t" r="r" b="b"/>
              <a:pathLst>
                <a:path w="15893" h="15854" fill="none" extrusionOk="0">
                  <a:moveTo>
                    <a:pt x="15893" y="15854"/>
                  </a:moveTo>
                  <a:lnTo>
                    <a:pt x="0" y="15854"/>
                  </a:lnTo>
                  <a:lnTo>
                    <a:pt x="0" y="0"/>
                  </a:lnTo>
                  <a:lnTo>
                    <a:pt x="15893" y="0"/>
                  </a:lnTo>
                  <a:lnTo>
                    <a:pt x="15893" y="15854"/>
                  </a:lnTo>
                  <a:close/>
                </a:path>
              </a:pathLst>
            </a:custGeom>
            <a:noFill/>
            <a:ln w="1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40"/>
          <p:cNvSpPr/>
          <p:nvPr/>
        </p:nvSpPr>
        <p:spPr>
          <a:xfrm>
            <a:off x="7424746" y="369925"/>
            <a:ext cx="1719000" cy="47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4"/>
                </a:solidFill>
                <a:latin typeface="Montserrat" panose="00000500000000000000" pitchFamily="2" charset="0"/>
                <a:ea typeface="Karla Regular"/>
                <a:cs typeface="Karla Regular"/>
                <a:sym typeface="Karla Regular"/>
              </a:rPr>
              <a:t>         DAY </a:t>
            </a:r>
            <a:r>
              <a:rPr lang="en" sz="1800" b="1" dirty="0" smtClean="0">
                <a:solidFill>
                  <a:schemeClr val="accent4"/>
                </a:solidFill>
                <a:latin typeface="Montserrat" panose="00000500000000000000" pitchFamily="2" charset="0"/>
                <a:ea typeface="Karla Regular"/>
                <a:cs typeface="Karla Regular"/>
                <a:sym typeface="Karla Regular"/>
              </a:rPr>
              <a:t>21</a:t>
            </a:r>
            <a:endParaRPr sz="100" b="1" dirty="0">
              <a:latin typeface="Montserrat" panose="00000500000000000000" pitchFamily="2" charset="0"/>
            </a:endParaRPr>
          </a:p>
        </p:txBody>
      </p:sp>
      <p:pic>
        <p:nvPicPr>
          <p:cNvPr id="2" name="Picture 1"/>
          <p:cNvPicPr>
            <a:picLocks noChangeAspect="1"/>
          </p:cNvPicPr>
          <p:nvPr/>
        </p:nvPicPr>
        <p:blipFill>
          <a:blip r:embed="rId3"/>
          <a:stretch>
            <a:fillRect/>
          </a:stretch>
        </p:blipFill>
        <p:spPr>
          <a:xfrm>
            <a:off x="698919" y="1070028"/>
            <a:ext cx="1174118" cy="1102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21025"/>
            <a:ext cx="8520600" cy="572700"/>
          </a:xfrm>
        </p:spPr>
        <p:txBody>
          <a:bodyPr/>
          <a:lstStyle/>
          <a:p>
            <a:r>
              <a:rPr lang="en-US" dirty="0" smtClean="0">
                <a:solidFill>
                  <a:srgbClr val="FF0000"/>
                </a:solidFill>
              </a:rPr>
              <a:t>RISC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979199"/>
            <a:ext cx="7327500" cy="4197231"/>
          </a:xfrm>
          <a:prstGeom prst="rect">
            <a:avLst/>
          </a:prstGeom>
        </p:spPr>
      </p:pic>
    </p:spTree>
    <p:extLst>
      <p:ext uri="{BB962C8B-B14F-4D97-AF65-F5344CB8AC3E}">
        <p14:creationId xmlns:p14="http://schemas.microsoft.com/office/powerpoint/2010/main" val="2100091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is different in PIC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145325"/>
            <a:ext cx="6450357" cy="3416300"/>
          </a:xfrm>
          <a:prstGeom prst="rect">
            <a:avLst/>
          </a:prstGeom>
        </p:spPr>
      </p:pic>
    </p:spTree>
    <p:extLst>
      <p:ext uri="{BB962C8B-B14F-4D97-AF65-F5344CB8AC3E}">
        <p14:creationId xmlns:p14="http://schemas.microsoft.com/office/powerpoint/2010/main" val="4044494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25"/>
            <a:ext cx="8520600" cy="572700"/>
          </a:xfrm>
        </p:spPr>
        <p:txBody>
          <a:bodyPr/>
          <a:lstStyle/>
          <a:p>
            <a:r>
              <a:rPr lang="en-US" dirty="0" smtClean="0">
                <a:solidFill>
                  <a:srgbClr val="FF0000"/>
                </a:solidFill>
              </a:rPr>
              <a:t>PIC PIN Diagram</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094925"/>
            <a:ext cx="4157401" cy="3416300"/>
          </a:xfrm>
          <a:prstGeom prst="rect">
            <a:avLst/>
          </a:prstGeom>
        </p:spPr>
      </p:pic>
      <p:pic>
        <p:nvPicPr>
          <p:cNvPr id="6" name="Picture 5"/>
          <p:cNvPicPr>
            <a:picLocks noChangeAspect="1"/>
          </p:cNvPicPr>
          <p:nvPr/>
        </p:nvPicPr>
        <p:blipFill>
          <a:blip r:embed="rId3"/>
          <a:stretch>
            <a:fillRect/>
          </a:stretch>
        </p:blipFill>
        <p:spPr>
          <a:xfrm>
            <a:off x="4572000" y="1055225"/>
            <a:ext cx="4416099" cy="3456000"/>
          </a:xfrm>
          <a:prstGeom prst="rect">
            <a:avLst/>
          </a:prstGeom>
        </p:spPr>
      </p:pic>
    </p:spTree>
    <p:extLst>
      <p:ext uri="{BB962C8B-B14F-4D97-AF65-F5344CB8AC3E}">
        <p14:creationId xmlns:p14="http://schemas.microsoft.com/office/powerpoint/2010/main" val="859934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0" y="92225"/>
            <a:ext cx="8520600" cy="572700"/>
          </a:xfrm>
        </p:spPr>
        <p:txBody>
          <a:bodyPr/>
          <a:lstStyle/>
          <a:p>
            <a:r>
              <a:rPr lang="en-US" sz="2000" dirty="0" smtClean="0">
                <a:solidFill>
                  <a:schemeClr val="tx2"/>
                </a:solidFill>
              </a:rPr>
              <a:t>Block Diagram-Refer PIC16F877A Datasheet-Page 7</a:t>
            </a:r>
            <a:endParaRPr lang="en-IN" sz="2000"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81106" y="661875"/>
            <a:ext cx="6228494" cy="4399725"/>
          </a:xfrm>
          <a:prstGeom prst="rect">
            <a:avLst/>
          </a:prstGeom>
        </p:spPr>
      </p:pic>
    </p:spTree>
    <p:extLst>
      <p:ext uri="{BB962C8B-B14F-4D97-AF65-F5344CB8AC3E}">
        <p14:creationId xmlns:p14="http://schemas.microsoft.com/office/powerpoint/2010/main" val="3060245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1200" y="903761"/>
            <a:ext cx="7706854" cy="4344589"/>
          </a:xfrm>
          <a:prstGeom prst="rect">
            <a:avLst/>
          </a:prstGeom>
        </p:spPr>
      </p:pic>
      <p:sp>
        <p:nvSpPr>
          <p:cNvPr id="8" name="Title 1"/>
          <p:cNvSpPr>
            <a:spLocks noGrp="1"/>
          </p:cNvSpPr>
          <p:nvPr>
            <p:ph type="title"/>
          </p:nvPr>
        </p:nvSpPr>
        <p:spPr>
          <a:xfrm>
            <a:off x="304500" y="70625"/>
            <a:ext cx="8520600" cy="572700"/>
          </a:xfrm>
        </p:spPr>
        <p:txBody>
          <a:bodyPr/>
          <a:lstStyle/>
          <a:p>
            <a:r>
              <a:rPr lang="en-US" dirty="0" smtClean="0">
                <a:solidFill>
                  <a:srgbClr val="FF0000"/>
                </a:solidFill>
              </a:rPr>
              <a:t>MCLR –Master Clear</a:t>
            </a:r>
            <a:endParaRPr lang="en-IN" dirty="0">
              <a:solidFill>
                <a:srgbClr val="FF0000"/>
              </a:solidFill>
            </a:endParaRPr>
          </a:p>
        </p:txBody>
      </p:sp>
    </p:spTree>
    <p:extLst>
      <p:ext uri="{BB962C8B-B14F-4D97-AF65-F5344CB8AC3E}">
        <p14:creationId xmlns:p14="http://schemas.microsoft.com/office/powerpoint/2010/main" val="294261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00" y="-73375"/>
            <a:ext cx="8520600" cy="572700"/>
          </a:xfrm>
        </p:spPr>
        <p:txBody>
          <a:bodyPr/>
          <a:lstStyle/>
          <a:p>
            <a:r>
              <a:rPr lang="en-US" dirty="0" smtClean="0">
                <a:solidFill>
                  <a:srgbClr val="FF0000"/>
                </a:solidFill>
              </a:rPr>
              <a:t>What is VDD,VCC ,VSS,VEE</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83963" y="669599"/>
            <a:ext cx="4463888" cy="2547625"/>
          </a:xfrm>
          <a:prstGeom prst="rect">
            <a:avLst/>
          </a:prstGeom>
        </p:spPr>
      </p:pic>
      <p:pic>
        <p:nvPicPr>
          <p:cNvPr id="6" name="Picture 5"/>
          <p:cNvPicPr>
            <a:picLocks noChangeAspect="1"/>
          </p:cNvPicPr>
          <p:nvPr/>
        </p:nvPicPr>
        <p:blipFill>
          <a:blip r:embed="rId3"/>
          <a:stretch>
            <a:fillRect/>
          </a:stretch>
        </p:blipFill>
        <p:spPr>
          <a:xfrm>
            <a:off x="383963" y="3416664"/>
            <a:ext cx="4540837" cy="1441086"/>
          </a:xfrm>
          <a:prstGeom prst="rect">
            <a:avLst/>
          </a:prstGeom>
        </p:spPr>
      </p:pic>
    </p:spTree>
    <p:extLst>
      <p:ext uri="{BB962C8B-B14F-4D97-AF65-F5344CB8AC3E}">
        <p14:creationId xmlns:p14="http://schemas.microsoft.com/office/powerpoint/2010/main" val="3796442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VDD  and VSS </a:t>
            </a:r>
            <a:endParaRPr lang="en-IN"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311700" y="1496366"/>
            <a:ext cx="8521700" cy="1187818"/>
          </a:xfrm>
          <a:prstGeom prst="rect">
            <a:avLst/>
          </a:prstGeom>
        </p:spPr>
      </p:pic>
    </p:spTree>
    <p:extLst>
      <p:ext uri="{BB962C8B-B14F-4D97-AF65-F5344CB8AC3E}">
        <p14:creationId xmlns:p14="http://schemas.microsoft.com/office/powerpoint/2010/main" val="3066532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83" y="0"/>
            <a:ext cx="8520600" cy="572700"/>
          </a:xfrm>
        </p:spPr>
        <p:txBody>
          <a:bodyPr/>
          <a:lstStyle/>
          <a:p>
            <a:r>
              <a:rPr lang="en-US" dirty="0" smtClean="0">
                <a:solidFill>
                  <a:srgbClr val="FF0000"/>
                </a:solidFill>
              </a:rPr>
              <a:t>CRYSTAL Oscillator</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66083" y="936525"/>
            <a:ext cx="7187834" cy="3416300"/>
          </a:xfrm>
          <a:prstGeom prst="rect">
            <a:avLst/>
          </a:prstGeom>
        </p:spPr>
      </p:pic>
    </p:spTree>
    <p:extLst>
      <p:ext uri="{BB962C8B-B14F-4D97-AF65-F5344CB8AC3E}">
        <p14:creationId xmlns:p14="http://schemas.microsoft.com/office/powerpoint/2010/main" val="3851821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PORT A</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11700" y="1166801"/>
            <a:ext cx="5763592"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768995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Port A</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159725"/>
            <a:ext cx="8153114" cy="3416300"/>
          </a:xfrm>
          <a:prstGeom prst="rect">
            <a:avLst/>
          </a:prstGeom>
        </p:spPr>
      </p:pic>
    </p:spTree>
    <p:extLst>
      <p:ext uri="{BB962C8B-B14F-4D97-AF65-F5344CB8AC3E}">
        <p14:creationId xmlns:p14="http://schemas.microsoft.com/office/powerpoint/2010/main" val="3151149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1700" y="445025"/>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b="1" dirty="0" smtClean="0">
                <a:solidFill>
                  <a:schemeClr val="tx2"/>
                </a:solidFill>
                <a:latin typeface="Fire sans extra"/>
              </a:rPr>
              <a:t>What You will learn Today?</a:t>
            </a:r>
          </a:p>
        </p:txBody>
      </p:sp>
      <p:sp>
        <p:nvSpPr>
          <p:cNvPr id="3" name="Content Placeholder 2"/>
          <p:cNvSpPr txBox="1">
            <a:spLocks/>
          </p:cNvSpPr>
          <p:nvPr/>
        </p:nvSpPr>
        <p:spPr>
          <a:xfrm>
            <a:off x="311700" y="1242808"/>
            <a:ext cx="7924800" cy="235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Introduction to PIC</a:t>
            </a:r>
          </a:p>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Families of PIC</a:t>
            </a:r>
          </a:p>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Pin Details and </a:t>
            </a:r>
            <a:r>
              <a:rPr lang="en-US" sz="2800" b="1" dirty="0" smtClean="0">
                <a:solidFill>
                  <a:schemeClr val="bg2">
                    <a:lumMod val="75000"/>
                  </a:schemeClr>
                </a:solidFill>
                <a:latin typeface="Roboto" panose="02000000000000000000" pitchFamily="2" charset="0"/>
                <a:ea typeface="Roboto" panose="02000000000000000000" pitchFamily="2" charset="0"/>
              </a:rPr>
              <a:t>Descriptions</a:t>
            </a:r>
          </a:p>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Peripherals in PIC</a:t>
            </a:r>
            <a:endParaRPr lang="en-US" sz="28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Compilers</a:t>
            </a:r>
          </a:p>
          <a:p>
            <a:pPr>
              <a:buFont typeface="Wingdings" pitchFamily="2" charset="2"/>
              <a:buChar char="ü"/>
            </a:pPr>
            <a:r>
              <a:rPr lang="en-US" sz="2800" b="1" dirty="0" smtClean="0">
                <a:solidFill>
                  <a:schemeClr val="bg2">
                    <a:lumMod val="75000"/>
                  </a:schemeClr>
                </a:solidFill>
                <a:latin typeface="Roboto" panose="02000000000000000000" pitchFamily="2" charset="0"/>
                <a:ea typeface="Roboto" panose="02000000000000000000" pitchFamily="2" charset="0"/>
              </a:rPr>
              <a:t>Registers</a:t>
            </a:r>
            <a:endParaRPr lang="en-US" sz="2800" b="1" dirty="0" smtClean="0">
              <a:solidFill>
                <a:schemeClr val="bg2">
                  <a:lumMod val="75000"/>
                </a:schemeClr>
              </a:solidFill>
              <a:latin typeface="Roboto" panose="02000000000000000000" pitchFamily="2" charset="0"/>
              <a:ea typeface="Roboto" panose="02000000000000000000" pitchFamily="2" charset="0"/>
            </a:endParaRPr>
          </a:p>
          <a:p>
            <a:endParaRPr lang="en-US" sz="28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8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800" b="1" dirty="0" smtClean="0">
              <a:solidFill>
                <a:schemeClr val="bg2">
                  <a:lumMod val="75000"/>
                </a:schemeClr>
              </a:solidFill>
              <a:latin typeface="Roboto" panose="02000000000000000000" pitchFamily="2" charset="0"/>
              <a:ea typeface="Roboto" panose="02000000000000000000" pitchFamily="2" charset="0"/>
            </a:endParaRPr>
          </a:p>
          <a:p>
            <a:endParaRPr lang="en-US" sz="2800" b="1" dirty="0" smtClean="0">
              <a:solidFill>
                <a:schemeClr val="bg2">
                  <a:lumMod val="75000"/>
                </a:schemeClr>
              </a:solidFill>
              <a:latin typeface="Roboto" panose="02000000000000000000" pitchFamily="2" charset="0"/>
              <a:ea typeface="Roboto" panose="02000000000000000000" pitchFamily="2" charset="0"/>
            </a:endParaRPr>
          </a:p>
          <a:p>
            <a:endParaRPr lang="en-US" sz="2800" b="1" dirty="0" smtClean="0">
              <a:solidFill>
                <a:schemeClr val="bg2">
                  <a:lumMod val="75000"/>
                </a:schemeClr>
              </a:solidFill>
              <a:latin typeface="Roboto" panose="02000000000000000000" pitchFamily="2" charset="0"/>
              <a:ea typeface="Roboto" panose="02000000000000000000" pitchFamily="2" charset="0"/>
            </a:endParaRPr>
          </a:p>
          <a:p>
            <a:pPr>
              <a:buFont typeface="Wingdings" pitchFamily="2" charset="2"/>
              <a:buChar char="ü"/>
            </a:pPr>
            <a:endParaRPr lang="en-US" sz="2800" b="1" dirty="0" smtClean="0">
              <a:solidFill>
                <a:schemeClr val="bg2">
                  <a:lumMod val="75000"/>
                </a:schemeClr>
              </a:solidFill>
              <a:latin typeface="Roboto" panose="02000000000000000000" pitchFamily="2" charset="0"/>
              <a:ea typeface="Roboto" panose="02000000000000000000" pitchFamily="2" charset="0"/>
            </a:endParaRPr>
          </a:p>
          <a:p>
            <a:endParaRPr lang="en-US" sz="2800" b="1" dirty="0" smtClean="0">
              <a:solidFill>
                <a:schemeClr val="bg2">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49764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Port </a:t>
            </a:r>
            <a:r>
              <a:rPr lang="en-US" dirty="0" smtClean="0">
                <a:solidFill>
                  <a:srgbClr val="FF0000"/>
                </a:solidFill>
              </a:rPr>
              <a:t>E</a:t>
            </a:r>
            <a:endParaRPr lang="en-IN" dirty="0"/>
          </a:p>
        </p:txBody>
      </p:sp>
      <p:pic>
        <p:nvPicPr>
          <p:cNvPr id="4" name="Content Placeholder 3"/>
          <p:cNvPicPr>
            <a:picLocks noGrp="1" noChangeAspect="1"/>
          </p:cNvPicPr>
          <p:nvPr>
            <p:ph idx="1"/>
          </p:nvPr>
        </p:nvPicPr>
        <p:blipFill>
          <a:blip r:embed="rId2"/>
          <a:stretch>
            <a:fillRect/>
          </a:stretch>
        </p:blipFill>
        <p:spPr>
          <a:xfrm>
            <a:off x="311700" y="1096864"/>
            <a:ext cx="8521700" cy="2055713"/>
          </a:xfrm>
          <a:prstGeom prst="rect">
            <a:avLst/>
          </a:prstGeom>
        </p:spPr>
      </p:pic>
      <p:pic>
        <p:nvPicPr>
          <p:cNvPr id="3" name="Picture 2"/>
          <p:cNvPicPr>
            <a:picLocks noChangeAspect="1"/>
          </p:cNvPicPr>
          <p:nvPr/>
        </p:nvPicPr>
        <p:blipFill>
          <a:blip r:embed="rId3"/>
          <a:stretch>
            <a:fillRect/>
          </a:stretch>
        </p:blipFill>
        <p:spPr>
          <a:xfrm>
            <a:off x="311700" y="3152577"/>
            <a:ext cx="8520600" cy="1830128"/>
          </a:xfrm>
          <a:prstGeom prst="rect">
            <a:avLst/>
          </a:prstGeom>
        </p:spPr>
      </p:pic>
    </p:spTree>
    <p:extLst>
      <p:ext uri="{BB962C8B-B14F-4D97-AF65-F5344CB8AC3E}">
        <p14:creationId xmlns:p14="http://schemas.microsoft.com/office/powerpoint/2010/main" val="3591447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PORT C </a:t>
            </a:r>
            <a:endParaRPr lang="en-IN" dirty="0">
              <a:solidFill>
                <a:schemeClr val="tx2"/>
              </a:solidFill>
            </a:endParaRPr>
          </a:p>
        </p:txBody>
      </p:sp>
      <p:pic>
        <p:nvPicPr>
          <p:cNvPr id="4" name="Content Placeholder 3"/>
          <p:cNvPicPr>
            <a:picLocks noGrp="1" noChangeAspect="1"/>
          </p:cNvPicPr>
          <p:nvPr>
            <p:ph idx="1"/>
          </p:nvPr>
        </p:nvPicPr>
        <p:blipFill>
          <a:blip r:embed="rId2"/>
          <a:stretch>
            <a:fillRect/>
          </a:stretch>
        </p:blipFill>
        <p:spPr>
          <a:xfrm>
            <a:off x="311700" y="1145325"/>
            <a:ext cx="7126475" cy="3416300"/>
          </a:xfrm>
          <a:prstGeom prst="rect">
            <a:avLst/>
          </a:prstGeom>
        </p:spPr>
      </p:pic>
    </p:spTree>
    <p:extLst>
      <p:ext uri="{BB962C8B-B14F-4D97-AF65-F5344CB8AC3E}">
        <p14:creationId xmlns:p14="http://schemas.microsoft.com/office/powerpoint/2010/main" val="4061128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PORT C </a:t>
            </a:r>
            <a:endParaRPr lang="en-IN" dirty="0"/>
          </a:p>
        </p:txBody>
      </p:sp>
      <p:pic>
        <p:nvPicPr>
          <p:cNvPr id="5" name="Content Placeholder 4"/>
          <p:cNvPicPr>
            <a:picLocks noGrp="1" noChangeAspect="1"/>
          </p:cNvPicPr>
          <p:nvPr>
            <p:ph idx="1"/>
          </p:nvPr>
        </p:nvPicPr>
        <p:blipFill>
          <a:blip r:embed="rId2"/>
          <a:stretch>
            <a:fillRect/>
          </a:stretch>
        </p:blipFill>
        <p:spPr>
          <a:xfrm>
            <a:off x="398455" y="1165682"/>
            <a:ext cx="8005012"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003775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15" y="181888"/>
            <a:ext cx="8520600" cy="572700"/>
          </a:xfrm>
        </p:spPr>
        <p:txBody>
          <a:bodyPr/>
          <a:lstStyle/>
          <a:p>
            <a:r>
              <a:rPr lang="en-US" dirty="0" smtClean="0">
                <a:solidFill>
                  <a:schemeClr val="tx2"/>
                </a:solidFill>
              </a:rPr>
              <a:t>Port D</a:t>
            </a:r>
            <a:endParaRPr lang="en-IN" dirty="0">
              <a:solidFill>
                <a:schemeClr val="tx2"/>
              </a:solidFill>
            </a:endParaRPr>
          </a:p>
        </p:txBody>
      </p:sp>
      <p:pic>
        <p:nvPicPr>
          <p:cNvPr id="4" name="Content Placeholder 3"/>
          <p:cNvPicPr>
            <a:picLocks noGrp="1" noChangeAspect="1"/>
          </p:cNvPicPr>
          <p:nvPr>
            <p:ph idx="1"/>
          </p:nvPr>
        </p:nvPicPr>
        <p:blipFill>
          <a:blip r:embed="rId2"/>
          <a:stretch>
            <a:fillRect/>
          </a:stretch>
        </p:blipFill>
        <p:spPr>
          <a:xfrm>
            <a:off x="147515" y="1063834"/>
            <a:ext cx="8521700" cy="922732"/>
          </a:xfrm>
          <a:prstGeom prst="rect">
            <a:avLst/>
          </a:prstGeom>
        </p:spPr>
      </p:pic>
      <p:pic>
        <p:nvPicPr>
          <p:cNvPr id="3" name="Picture 2"/>
          <p:cNvPicPr>
            <a:picLocks noChangeAspect="1"/>
          </p:cNvPicPr>
          <p:nvPr/>
        </p:nvPicPr>
        <p:blipFill>
          <a:blip r:embed="rId3"/>
          <a:stretch>
            <a:fillRect/>
          </a:stretch>
        </p:blipFill>
        <p:spPr>
          <a:xfrm>
            <a:off x="147515" y="2032675"/>
            <a:ext cx="8521700" cy="2519590"/>
          </a:xfrm>
          <a:prstGeom prst="rect">
            <a:avLst/>
          </a:prstGeom>
        </p:spPr>
      </p:pic>
    </p:spTree>
    <p:extLst>
      <p:ext uri="{BB962C8B-B14F-4D97-AF65-F5344CB8AC3E}">
        <p14:creationId xmlns:p14="http://schemas.microsoft.com/office/powerpoint/2010/main" val="187249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PORT B</a:t>
            </a:r>
            <a:endParaRPr lang="en-IN" dirty="0">
              <a:solidFill>
                <a:schemeClr val="tx2"/>
              </a:solidFill>
            </a:endParaRPr>
          </a:p>
        </p:txBody>
      </p:sp>
      <p:pic>
        <p:nvPicPr>
          <p:cNvPr id="4" name="Content Placeholder 3"/>
          <p:cNvPicPr>
            <a:picLocks noGrp="1" noChangeAspect="1"/>
          </p:cNvPicPr>
          <p:nvPr>
            <p:ph idx="1"/>
          </p:nvPr>
        </p:nvPicPr>
        <p:blipFill>
          <a:blip r:embed="rId2"/>
          <a:stretch>
            <a:fillRect/>
          </a:stretch>
        </p:blipFill>
        <p:spPr>
          <a:xfrm>
            <a:off x="426350" y="1454727"/>
            <a:ext cx="8521700" cy="695095"/>
          </a:xfrm>
          <a:prstGeom prst="rect">
            <a:avLst/>
          </a:prstGeom>
        </p:spPr>
      </p:pic>
      <p:pic>
        <p:nvPicPr>
          <p:cNvPr id="3" name="Picture 2"/>
          <p:cNvPicPr>
            <a:picLocks noChangeAspect="1"/>
          </p:cNvPicPr>
          <p:nvPr/>
        </p:nvPicPr>
        <p:blipFill>
          <a:blip r:embed="rId3"/>
          <a:stretch>
            <a:fillRect/>
          </a:stretch>
        </p:blipFill>
        <p:spPr>
          <a:xfrm>
            <a:off x="426350" y="2149823"/>
            <a:ext cx="8521700" cy="2889246"/>
          </a:xfrm>
          <a:prstGeom prst="rect">
            <a:avLst/>
          </a:prstGeom>
        </p:spPr>
      </p:pic>
    </p:spTree>
    <p:extLst>
      <p:ext uri="{BB962C8B-B14F-4D97-AF65-F5344CB8AC3E}">
        <p14:creationId xmlns:p14="http://schemas.microsoft.com/office/powerpoint/2010/main" val="4160907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Multifunctional PINS</a:t>
            </a:r>
            <a:endParaRPr lang="en-IN" dirty="0">
              <a:solidFill>
                <a:schemeClr val="tx2"/>
              </a:solidFill>
            </a:endParaRPr>
          </a:p>
        </p:txBody>
      </p:sp>
      <p:sp>
        <p:nvSpPr>
          <p:cNvPr id="3" name="Content Placeholder 2"/>
          <p:cNvSpPr>
            <a:spLocks noGrp="1"/>
          </p:cNvSpPr>
          <p:nvPr>
            <p:ph idx="1"/>
          </p:nvPr>
        </p:nvSpPr>
        <p:spPr/>
        <p:txBody>
          <a:bodyPr/>
          <a:lstStyle/>
          <a:p>
            <a:r>
              <a:rPr lang="en-US" dirty="0"/>
              <a:t>Like PORTC pins can be used as digital input pins, digital output pins, for UART communication, I2C communication. But, we can use one function of each port at a time or you have to program it smartly so that you can switch between different functionalities. </a:t>
            </a:r>
            <a:endParaRPr lang="en-US" dirty="0" smtClean="0"/>
          </a:p>
          <a:p>
            <a:r>
              <a:rPr lang="en-US" dirty="0" smtClean="0"/>
              <a:t>Like </a:t>
            </a:r>
            <a:r>
              <a:rPr lang="en-US" dirty="0"/>
              <a:t>once you need one pin to read analog signal, define it for analog purpose and then switch to other functions like digital output etc</a:t>
            </a:r>
            <a:r>
              <a:rPr lang="en-US" dirty="0" smtClean="0"/>
              <a:t>.</a:t>
            </a:r>
          </a:p>
          <a:p>
            <a:r>
              <a:rPr lang="en-US" dirty="0" smtClean="0"/>
              <a:t> </a:t>
            </a:r>
            <a:r>
              <a:rPr lang="en-US" dirty="0"/>
              <a:t>For beginners, we suggest to use one pin for single functionality and you can use multi-function mode, once you become an expert in programming.</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675761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Features of PIC16F877A</a:t>
            </a:r>
            <a:endParaRPr lang="en-IN" dirty="0">
              <a:solidFill>
                <a:schemeClr val="tx2"/>
              </a:solidFill>
            </a:endParaRPr>
          </a:p>
        </p:txBody>
      </p:sp>
      <p:sp>
        <p:nvSpPr>
          <p:cNvPr id="6" name="Content Placeholder 5"/>
          <p:cNvSpPr>
            <a:spLocks noGrp="1"/>
          </p:cNvSpPr>
          <p:nvPr>
            <p:ph idx="1"/>
          </p:nvPr>
        </p:nvSpPr>
        <p:spPr>
          <a:xfrm>
            <a:off x="196500" y="1115237"/>
            <a:ext cx="8520600" cy="3416400"/>
          </a:xfrm>
        </p:spPr>
        <p:txBody>
          <a:bodyPr/>
          <a:lstStyle/>
          <a:p>
            <a:pPr marL="139700" indent="0">
              <a:buNone/>
            </a:pPr>
            <a:r>
              <a:rPr lang="en-US" b="1" dirty="0"/>
              <a:t>Analog to digital converter module : </a:t>
            </a:r>
            <a:r>
              <a:rPr lang="en-US" dirty="0"/>
              <a:t>It has 8 bit ADC module which consists of 8 channels.  We can use 8 analog sensors with this microcontroller.</a:t>
            </a:r>
          </a:p>
          <a:p>
            <a:endParaRPr lang="en-IN" dirty="0"/>
          </a:p>
        </p:txBody>
      </p:sp>
      <p:pic>
        <p:nvPicPr>
          <p:cNvPr id="7" name="Picture 6"/>
          <p:cNvPicPr>
            <a:picLocks noChangeAspect="1"/>
          </p:cNvPicPr>
          <p:nvPr/>
        </p:nvPicPr>
        <p:blipFill>
          <a:blip r:embed="rId2"/>
          <a:stretch>
            <a:fillRect/>
          </a:stretch>
        </p:blipFill>
        <p:spPr>
          <a:xfrm>
            <a:off x="1096808" y="1864265"/>
            <a:ext cx="3105583" cy="2667372"/>
          </a:xfrm>
          <a:prstGeom prst="rect">
            <a:avLst/>
          </a:prstGeom>
        </p:spPr>
      </p:pic>
    </p:spTree>
    <p:extLst>
      <p:ext uri="{BB962C8B-B14F-4D97-AF65-F5344CB8AC3E}">
        <p14:creationId xmlns:p14="http://schemas.microsoft.com/office/powerpoint/2010/main" val="9525148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775"/>
            <a:ext cx="8520600" cy="572700"/>
          </a:xfrm>
        </p:spPr>
        <p:txBody>
          <a:bodyPr/>
          <a:lstStyle/>
          <a:p>
            <a:r>
              <a:rPr lang="en-US" dirty="0" smtClean="0">
                <a:solidFill>
                  <a:schemeClr val="tx2"/>
                </a:solidFill>
              </a:rPr>
              <a:t>Timers</a:t>
            </a:r>
            <a:endParaRPr lang="en-IN" dirty="0">
              <a:solidFill>
                <a:schemeClr val="tx2"/>
              </a:solidFill>
            </a:endParaRPr>
          </a:p>
        </p:txBody>
      </p:sp>
      <p:sp>
        <p:nvSpPr>
          <p:cNvPr id="3" name="Content Placeholder 2"/>
          <p:cNvSpPr>
            <a:spLocks noGrp="1"/>
          </p:cNvSpPr>
          <p:nvPr>
            <p:ph idx="1"/>
          </p:nvPr>
        </p:nvSpPr>
        <p:spPr>
          <a:xfrm>
            <a:off x="153300" y="547675"/>
            <a:ext cx="8520600" cy="3416400"/>
          </a:xfrm>
        </p:spPr>
        <p:txBody>
          <a:bodyPr/>
          <a:lstStyle/>
          <a:p>
            <a:r>
              <a:rPr lang="en-US" b="1" dirty="0"/>
              <a:t>Timers</a:t>
            </a:r>
            <a:r>
              <a:rPr lang="en-US" dirty="0"/>
              <a:t>: It provides three timers timer0, timer1 and timer2. </a:t>
            </a:r>
            <a:endParaRPr lang="en-US" dirty="0" smtClean="0"/>
          </a:p>
          <a:p>
            <a:r>
              <a:rPr lang="en-US" dirty="0"/>
              <a:t>All these timers can be used either in timer mode or in counter mode.  These timers are used to generate delays, pulse width modulation, counting external events and timer interrupts</a:t>
            </a:r>
            <a:r>
              <a:rPr lang="en-US" dirty="0" smtClean="0"/>
              <a:t>.</a:t>
            </a:r>
          </a:p>
          <a:p>
            <a:r>
              <a:rPr lang="en-US" dirty="0"/>
              <a:t>TIMER0 is a 8 bit timer and it can operate with internal or external clock frequency. When we use Timer0 in timer mode, we usually operate it with internal frequency and in counter mode, we trigger it with external clock source. </a:t>
            </a:r>
            <a:endParaRPr lang="en-US" dirty="0" smtClean="0"/>
          </a:p>
          <a:p>
            <a:r>
              <a:rPr lang="en-US" dirty="0" smtClean="0"/>
              <a:t>TIMER1 </a:t>
            </a:r>
            <a:r>
              <a:rPr lang="en-US" dirty="0"/>
              <a:t>is a 16-bit timer and it can also operate in both modes. </a:t>
            </a:r>
            <a:endParaRPr lang="en-US" dirty="0" smtClean="0"/>
          </a:p>
          <a:p>
            <a:r>
              <a:rPr lang="en-US" dirty="0" smtClean="0"/>
              <a:t>TIMER2 </a:t>
            </a:r>
            <a:r>
              <a:rPr lang="en-US" dirty="0"/>
              <a:t>is also of 8-bit. It is used with PWM as a time base for CCP module.</a:t>
            </a:r>
            <a:endParaRPr lang="en-IN" dirty="0"/>
          </a:p>
        </p:txBody>
      </p:sp>
      <p:pic>
        <p:nvPicPr>
          <p:cNvPr id="5" name="Picture 4"/>
          <p:cNvPicPr>
            <a:picLocks noChangeAspect="1"/>
          </p:cNvPicPr>
          <p:nvPr/>
        </p:nvPicPr>
        <p:blipFill>
          <a:blip r:embed="rId2"/>
          <a:stretch>
            <a:fillRect/>
          </a:stretch>
        </p:blipFill>
        <p:spPr>
          <a:xfrm>
            <a:off x="662703" y="2455200"/>
            <a:ext cx="3181794" cy="2688300"/>
          </a:xfrm>
          <a:prstGeom prst="rect">
            <a:avLst/>
          </a:prstGeom>
        </p:spPr>
      </p:pic>
    </p:spTree>
    <p:extLst>
      <p:ext uri="{BB962C8B-B14F-4D97-AF65-F5344CB8AC3E}">
        <p14:creationId xmlns:p14="http://schemas.microsoft.com/office/powerpoint/2010/main" val="2050645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EEPROM</a:t>
            </a:r>
            <a:endParaRPr lang="en-IN" dirty="0">
              <a:solidFill>
                <a:schemeClr val="tx2"/>
              </a:solidFill>
            </a:endParaRPr>
          </a:p>
        </p:txBody>
      </p:sp>
      <p:sp>
        <p:nvSpPr>
          <p:cNvPr id="3" name="Content Placeholder 2"/>
          <p:cNvSpPr>
            <a:spLocks noGrp="1"/>
          </p:cNvSpPr>
          <p:nvPr>
            <p:ph idx="1"/>
          </p:nvPr>
        </p:nvSpPr>
        <p:spPr/>
        <p:txBody>
          <a:bodyPr/>
          <a:lstStyle/>
          <a:p>
            <a:r>
              <a:rPr lang="en-US" b="1" dirty="0"/>
              <a:t>EEPROM : </a:t>
            </a:r>
            <a:r>
              <a:rPr lang="en-US" dirty="0"/>
              <a:t>It also has built-in Electrically erasable read only memory 256 x 8 bytes which can used to store data permanently even if the microcontroller is switched off, data will remain there. </a:t>
            </a:r>
            <a:endParaRPr lang="en-IN" dirty="0"/>
          </a:p>
        </p:txBody>
      </p:sp>
    </p:spTree>
    <p:extLst>
      <p:ext uri="{BB962C8B-B14F-4D97-AF65-F5344CB8AC3E}">
        <p14:creationId xmlns:p14="http://schemas.microsoft.com/office/powerpoint/2010/main" val="1097217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PWM</a:t>
            </a:r>
            <a:endParaRPr lang="en-IN" dirty="0">
              <a:solidFill>
                <a:schemeClr val="tx2"/>
              </a:solidFill>
            </a:endParaRPr>
          </a:p>
        </p:txBody>
      </p:sp>
      <p:sp>
        <p:nvSpPr>
          <p:cNvPr id="3" name="Content Placeholder 2"/>
          <p:cNvSpPr>
            <a:spLocks noGrp="1"/>
          </p:cNvSpPr>
          <p:nvPr>
            <p:ph idx="1"/>
          </p:nvPr>
        </p:nvSpPr>
        <p:spPr/>
        <p:txBody>
          <a:bodyPr/>
          <a:lstStyle/>
          <a:p>
            <a:r>
              <a:rPr lang="en-US" b="1" dirty="0"/>
              <a:t>PWM modules : </a:t>
            </a:r>
            <a:r>
              <a:rPr lang="en-US" dirty="0"/>
              <a:t>It also provide 2 CCP modules. CCP stands for capture compare PWM modules. We can easily generate two PWM signals with this microcontroller. The maximum resolution it supports is 10 bits.</a:t>
            </a:r>
            <a:endParaRPr lang="en-IN" dirty="0"/>
          </a:p>
        </p:txBody>
      </p:sp>
    </p:spTree>
    <p:extLst>
      <p:ext uri="{BB962C8B-B14F-4D97-AF65-F5344CB8AC3E}">
        <p14:creationId xmlns:p14="http://schemas.microsoft.com/office/powerpoint/2010/main" val="156482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63" y="190165"/>
            <a:ext cx="8520600" cy="572700"/>
          </a:xfrm>
        </p:spPr>
        <p:txBody>
          <a:bodyPr/>
          <a:lstStyle/>
          <a:p>
            <a:r>
              <a:rPr lang="en-US" sz="4400" dirty="0" smtClean="0">
                <a:solidFill>
                  <a:schemeClr val="tx2"/>
                </a:solidFill>
              </a:rPr>
              <a:t>Mindset Lesson for the Day</a:t>
            </a:r>
            <a:endParaRPr lang="en-IN" sz="4400" dirty="0">
              <a:solidFill>
                <a:schemeClr val="tx2"/>
              </a:solidFill>
            </a:endParaRPr>
          </a:p>
        </p:txBody>
      </p:sp>
      <p:sp>
        <p:nvSpPr>
          <p:cNvPr id="3" name="Content Placeholder 2"/>
          <p:cNvSpPr>
            <a:spLocks noGrp="1"/>
          </p:cNvSpPr>
          <p:nvPr>
            <p:ph idx="1"/>
          </p:nvPr>
        </p:nvSpPr>
        <p:spPr>
          <a:xfrm>
            <a:off x="96981" y="1156205"/>
            <a:ext cx="8520600" cy="1272071"/>
          </a:xfrm>
        </p:spPr>
        <p:txBody>
          <a:bodyPr/>
          <a:lstStyle/>
          <a:p>
            <a:pPr marL="139700" indent="0">
              <a:buNone/>
            </a:pPr>
            <a:r>
              <a:rPr lang="en-US" sz="3600" b="1" dirty="0" smtClean="0">
                <a:solidFill>
                  <a:schemeClr val="tx1"/>
                </a:solidFill>
              </a:rPr>
              <a:t>Life is a mirror ,You see what you are.</a:t>
            </a:r>
          </a:p>
          <a:p>
            <a:pPr marL="139700" indent="0">
              <a:buNone/>
            </a:pPr>
            <a:endParaRPr lang="en-US" sz="3600" b="1" dirty="0">
              <a:solidFill>
                <a:schemeClr val="tx1"/>
              </a:solidFill>
            </a:endParaRPr>
          </a:p>
          <a:p>
            <a:pPr marL="139700" indent="0">
              <a:buNone/>
            </a:pPr>
            <a:r>
              <a:rPr lang="en-US" sz="3600" b="1" dirty="0" smtClean="0">
                <a:solidFill>
                  <a:schemeClr val="tx1"/>
                </a:solidFill>
              </a:rPr>
              <a:t>You Attract what you think all day long.</a:t>
            </a:r>
            <a:endParaRPr lang="en-US" sz="3600" b="1" dirty="0">
              <a:solidFill>
                <a:schemeClr val="tx1"/>
              </a:solidFill>
            </a:endParaRPr>
          </a:p>
        </p:txBody>
      </p:sp>
    </p:spTree>
    <p:extLst>
      <p:ext uri="{BB962C8B-B14F-4D97-AF65-F5344CB8AC3E}">
        <p14:creationId xmlns:p14="http://schemas.microsoft.com/office/powerpoint/2010/main" val="2774348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UART</a:t>
            </a:r>
            <a:endParaRPr lang="en-IN" b="1" dirty="0">
              <a:solidFill>
                <a:schemeClr val="tx2"/>
              </a:solidFill>
            </a:endParaRPr>
          </a:p>
        </p:txBody>
      </p:sp>
      <p:sp>
        <p:nvSpPr>
          <p:cNvPr id="3" name="Content Placeholder 2"/>
          <p:cNvSpPr>
            <a:spLocks noGrp="1"/>
          </p:cNvSpPr>
          <p:nvPr>
            <p:ph idx="1"/>
          </p:nvPr>
        </p:nvSpPr>
        <p:spPr/>
        <p:txBody>
          <a:bodyPr/>
          <a:lstStyle/>
          <a:p>
            <a:r>
              <a:rPr lang="en-US" b="1" dirty="0"/>
              <a:t>Serial or UART communication pins</a:t>
            </a:r>
            <a:r>
              <a:rPr lang="en-US" dirty="0"/>
              <a:t> : It support one UART channel. UART pins are used for serial communication between digital devices. </a:t>
            </a:r>
            <a:endParaRPr lang="en-US" dirty="0" smtClean="0"/>
          </a:p>
          <a:p>
            <a:r>
              <a:rPr lang="en-US" dirty="0" smtClean="0"/>
              <a:t>RC7 </a:t>
            </a:r>
            <a:r>
              <a:rPr lang="en-US" dirty="0"/>
              <a:t>pin is a transmitter or RX pin which is pin number 26</a:t>
            </a:r>
            <a:r>
              <a:rPr lang="en-US" dirty="0" smtClean="0"/>
              <a:t>.</a:t>
            </a:r>
          </a:p>
          <a:p>
            <a:r>
              <a:rPr lang="en-US" dirty="0" smtClean="0"/>
              <a:t>RC6 </a:t>
            </a:r>
            <a:r>
              <a:rPr lang="en-US" dirty="0"/>
              <a:t>is a receiver or </a:t>
            </a:r>
            <a:r>
              <a:rPr lang="en-US" dirty="0" err="1"/>
              <a:t>Tx</a:t>
            </a:r>
            <a:r>
              <a:rPr lang="en-US" dirty="0"/>
              <a:t> pin which is pin number </a:t>
            </a:r>
            <a:r>
              <a:rPr lang="en-US" dirty="0" smtClean="0"/>
              <a:t>25</a:t>
            </a:r>
            <a:endParaRPr lang="en-IN" dirty="0"/>
          </a:p>
        </p:txBody>
      </p:sp>
      <p:pic>
        <p:nvPicPr>
          <p:cNvPr id="5" name="Picture 4"/>
          <p:cNvPicPr>
            <a:picLocks noChangeAspect="1"/>
          </p:cNvPicPr>
          <p:nvPr/>
        </p:nvPicPr>
        <p:blipFill>
          <a:blip r:embed="rId2"/>
          <a:stretch>
            <a:fillRect/>
          </a:stretch>
        </p:blipFill>
        <p:spPr>
          <a:xfrm>
            <a:off x="1578103" y="2554006"/>
            <a:ext cx="2819794" cy="2238687"/>
          </a:xfrm>
          <a:prstGeom prst="rect">
            <a:avLst/>
          </a:prstGeom>
        </p:spPr>
      </p:pic>
      <p:sp>
        <p:nvSpPr>
          <p:cNvPr id="6" name="Oval 5"/>
          <p:cNvSpPr/>
          <p:nvPr/>
        </p:nvSpPr>
        <p:spPr>
          <a:xfrm>
            <a:off x="2426400" y="3225600"/>
            <a:ext cx="2217600" cy="5976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522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I2C Communication</a:t>
            </a:r>
            <a:endParaRPr lang="en-IN" dirty="0">
              <a:solidFill>
                <a:schemeClr val="tx2"/>
              </a:solidFill>
            </a:endParaRPr>
          </a:p>
        </p:txBody>
      </p:sp>
      <p:sp>
        <p:nvSpPr>
          <p:cNvPr id="3" name="Content Placeholder 2"/>
          <p:cNvSpPr>
            <a:spLocks noGrp="1"/>
          </p:cNvSpPr>
          <p:nvPr>
            <p:ph idx="1"/>
          </p:nvPr>
        </p:nvSpPr>
        <p:spPr/>
        <p:txBody>
          <a:bodyPr/>
          <a:lstStyle/>
          <a:p>
            <a:r>
              <a:rPr lang="en-US" dirty="0"/>
              <a:t> </a:t>
            </a:r>
            <a:r>
              <a:rPr lang="en-US" dirty="0" smtClean="0"/>
              <a:t>PIC16F877A </a:t>
            </a:r>
            <a:r>
              <a:rPr lang="en-US" dirty="0"/>
              <a:t>also support I2C communication and its has one module for I2C communication. </a:t>
            </a:r>
            <a:endParaRPr lang="en-US" dirty="0" smtClean="0"/>
          </a:p>
          <a:p>
            <a:r>
              <a:rPr lang="en-US" dirty="0" smtClean="0"/>
              <a:t> </a:t>
            </a:r>
            <a:r>
              <a:rPr lang="en-US" dirty="0"/>
              <a:t>Pin#18/RC3 and 23/RC4 are </a:t>
            </a:r>
            <a:r>
              <a:rPr lang="en-US" b="1" dirty="0"/>
              <a:t>SCL </a:t>
            </a:r>
            <a:r>
              <a:rPr lang="en-US" dirty="0"/>
              <a:t>and </a:t>
            </a:r>
            <a:r>
              <a:rPr lang="en-US" b="1" dirty="0"/>
              <a:t>SDA </a:t>
            </a:r>
            <a:r>
              <a:rPr lang="en-US" dirty="0"/>
              <a:t>pins respectively. </a:t>
            </a:r>
            <a:endParaRPr lang="en-US" dirty="0" smtClean="0"/>
          </a:p>
          <a:p>
            <a:r>
              <a:rPr lang="en-US" dirty="0" smtClean="0"/>
              <a:t> SCL </a:t>
            </a:r>
            <a:r>
              <a:rPr lang="en-US" dirty="0"/>
              <a:t>is a serial clock line and SDA is serial data line</a:t>
            </a:r>
            <a:r>
              <a:rPr lang="en-US" dirty="0" smtClean="0"/>
              <a:t>.</a:t>
            </a:r>
            <a:endParaRPr lang="en-US" dirty="0"/>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757932" y="2156011"/>
            <a:ext cx="6706536" cy="2343477"/>
          </a:xfrm>
          <a:prstGeom prst="rect">
            <a:avLst/>
          </a:prstGeom>
        </p:spPr>
      </p:pic>
      <p:sp>
        <p:nvSpPr>
          <p:cNvPr id="6" name="Oval 5"/>
          <p:cNvSpPr/>
          <p:nvPr/>
        </p:nvSpPr>
        <p:spPr>
          <a:xfrm>
            <a:off x="1188000" y="3412800"/>
            <a:ext cx="2217600" cy="4176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5246868" y="3412799"/>
            <a:ext cx="2217600" cy="41760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4421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tx2"/>
                </a:solidFill>
              </a:rPr>
              <a:t>Interrupts</a:t>
            </a:r>
            <a:endParaRPr lang="en-IN" dirty="0">
              <a:solidFill>
                <a:schemeClr val="tx2"/>
              </a:solidFill>
            </a:endParaRPr>
          </a:p>
        </p:txBody>
      </p:sp>
      <p:sp>
        <p:nvSpPr>
          <p:cNvPr id="3" name="Content Placeholder 2"/>
          <p:cNvSpPr>
            <a:spLocks noGrp="1"/>
          </p:cNvSpPr>
          <p:nvPr>
            <p:ph idx="1"/>
          </p:nvPr>
        </p:nvSpPr>
        <p:spPr/>
        <p:txBody>
          <a:bodyPr/>
          <a:lstStyle/>
          <a:p>
            <a:r>
              <a:rPr lang="en-IN" dirty="0" smtClean="0"/>
              <a:t>PIC16F877A </a:t>
            </a:r>
            <a:r>
              <a:rPr lang="en-IN" dirty="0"/>
              <a:t>microcontroller provides </a:t>
            </a:r>
            <a:r>
              <a:rPr lang="en-IN" dirty="0" smtClean="0"/>
              <a:t>15 </a:t>
            </a:r>
            <a:r>
              <a:rPr lang="en-IN" dirty="0"/>
              <a:t>types of </a:t>
            </a:r>
            <a:r>
              <a:rPr lang="en-IN" dirty="0" smtClean="0"/>
              <a:t>interrupts</a:t>
            </a:r>
          </a:p>
          <a:p>
            <a:pPr lvl="1">
              <a:spcBef>
                <a:spcPts val="0"/>
              </a:spcBef>
            </a:pPr>
            <a:r>
              <a:rPr lang="en-IN" dirty="0"/>
              <a:t> External</a:t>
            </a:r>
          </a:p>
          <a:p>
            <a:pPr lvl="1">
              <a:spcBef>
                <a:spcPts val="0"/>
              </a:spcBef>
            </a:pPr>
            <a:r>
              <a:rPr lang="en-IN" dirty="0"/>
              <a:t>Timer 0</a:t>
            </a:r>
          </a:p>
          <a:p>
            <a:pPr lvl="1">
              <a:spcBef>
                <a:spcPts val="0"/>
              </a:spcBef>
            </a:pPr>
            <a:r>
              <a:rPr lang="en-IN" dirty="0"/>
              <a:t>Timer </a:t>
            </a:r>
            <a:r>
              <a:rPr lang="en-IN" dirty="0" smtClean="0"/>
              <a:t>1</a:t>
            </a:r>
          </a:p>
          <a:p>
            <a:pPr lvl="1">
              <a:spcBef>
                <a:spcPts val="0"/>
              </a:spcBef>
            </a:pPr>
            <a:r>
              <a:rPr lang="en-IN" dirty="0"/>
              <a:t>RB Port Change</a:t>
            </a:r>
          </a:p>
          <a:p>
            <a:pPr lvl="1">
              <a:spcBef>
                <a:spcPts val="0"/>
              </a:spcBef>
            </a:pPr>
            <a:r>
              <a:rPr lang="en-IN" dirty="0"/>
              <a:t>Parallel Slave Port Read/Write</a:t>
            </a:r>
          </a:p>
          <a:p>
            <a:pPr lvl="1">
              <a:spcBef>
                <a:spcPts val="0"/>
              </a:spcBef>
            </a:pPr>
            <a:r>
              <a:rPr lang="en-IN" dirty="0"/>
              <a:t>A/D Converter</a:t>
            </a:r>
          </a:p>
          <a:p>
            <a:pPr lvl="1">
              <a:spcBef>
                <a:spcPts val="0"/>
              </a:spcBef>
            </a:pPr>
            <a:r>
              <a:rPr lang="en-IN" dirty="0"/>
              <a:t>USART Receive</a:t>
            </a:r>
          </a:p>
          <a:p>
            <a:pPr lvl="1">
              <a:spcBef>
                <a:spcPts val="0"/>
              </a:spcBef>
            </a:pPr>
            <a:r>
              <a:rPr lang="en-IN" dirty="0"/>
              <a:t>USART Transmit</a:t>
            </a:r>
          </a:p>
          <a:p>
            <a:pPr lvl="1">
              <a:spcBef>
                <a:spcPts val="0"/>
              </a:spcBef>
            </a:pPr>
            <a:r>
              <a:rPr lang="en-IN" dirty="0"/>
              <a:t>Synchronous Serial Port</a:t>
            </a:r>
          </a:p>
          <a:p>
            <a:pPr lvl="1">
              <a:spcBef>
                <a:spcPts val="0"/>
              </a:spcBef>
            </a:pPr>
            <a:r>
              <a:rPr lang="en-IN" dirty="0"/>
              <a:t>CCP1 (Capture, Compare, PWM)</a:t>
            </a:r>
          </a:p>
          <a:p>
            <a:pPr lvl="1">
              <a:spcBef>
                <a:spcPts val="0"/>
              </a:spcBef>
            </a:pPr>
            <a:r>
              <a:rPr lang="en-IN" dirty="0"/>
              <a:t>CCP2  (Capture, Compare, PWM)</a:t>
            </a:r>
          </a:p>
          <a:p>
            <a:pPr lvl="1">
              <a:spcBef>
                <a:spcPts val="0"/>
              </a:spcBef>
            </a:pPr>
            <a:r>
              <a:rPr lang="en-IN" dirty="0"/>
              <a:t>TMR2 to PR2 Match</a:t>
            </a:r>
          </a:p>
          <a:p>
            <a:pPr lvl="1">
              <a:spcBef>
                <a:spcPts val="0"/>
              </a:spcBef>
            </a:pPr>
            <a:r>
              <a:rPr lang="en-IN" dirty="0"/>
              <a:t>Comparator</a:t>
            </a:r>
          </a:p>
          <a:p>
            <a:pPr lvl="1">
              <a:spcBef>
                <a:spcPts val="0"/>
              </a:spcBef>
            </a:pPr>
            <a:r>
              <a:rPr lang="en-IN" dirty="0"/>
              <a:t>EEPROM Write Operation</a:t>
            </a:r>
          </a:p>
          <a:p>
            <a:pPr lvl="1">
              <a:spcBef>
                <a:spcPts val="0"/>
              </a:spcBef>
            </a:pPr>
            <a:r>
              <a:rPr lang="en-IN" dirty="0"/>
              <a:t>Bus Collision</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04725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Comparator</a:t>
            </a:r>
            <a:endParaRPr lang="en-IN" dirty="0">
              <a:solidFill>
                <a:schemeClr val="tx2"/>
              </a:solidFill>
            </a:endParaRPr>
          </a:p>
        </p:txBody>
      </p:sp>
      <p:sp>
        <p:nvSpPr>
          <p:cNvPr id="3" name="Content Placeholder 2"/>
          <p:cNvSpPr>
            <a:spLocks noGrp="1"/>
          </p:cNvSpPr>
          <p:nvPr>
            <p:ph idx="1"/>
          </p:nvPr>
        </p:nvSpPr>
        <p:spPr/>
        <p:txBody>
          <a:bodyPr/>
          <a:lstStyle/>
          <a:p>
            <a:r>
              <a:rPr lang="en-US" dirty="0" smtClean="0"/>
              <a:t> It </a:t>
            </a:r>
            <a:r>
              <a:rPr lang="en-US" dirty="0"/>
              <a:t>has a comparator module which composed of two comparators. </a:t>
            </a:r>
            <a:endParaRPr lang="en-US" dirty="0" smtClean="0"/>
          </a:p>
          <a:p>
            <a:r>
              <a:rPr lang="en-US" dirty="0" smtClean="0"/>
              <a:t>They </a:t>
            </a:r>
            <a:r>
              <a:rPr lang="en-US" dirty="0"/>
              <a:t>are used for comparison of analog signal similar to comparators in electronics circuits. </a:t>
            </a:r>
            <a:endParaRPr lang="en-US" dirty="0" smtClean="0"/>
          </a:p>
          <a:p>
            <a:r>
              <a:rPr lang="en-US" dirty="0" smtClean="0"/>
              <a:t>Input </a:t>
            </a:r>
            <a:r>
              <a:rPr lang="en-US" dirty="0"/>
              <a:t>pins for these comparators are RA0, RA1, RA2 and RA3 and output can measured through RA4 and RA5.</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693590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Watchdog timer</a:t>
            </a:r>
            <a:r>
              <a:rPr lang="en-US" dirty="0">
                <a:solidFill>
                  <a:schemeClr val="tx2"/>
                </a:solidFill>
              </a:rPr>
              <a:t> </a:t>
            </a:r>
            <a:endParaRPr lang="en-IN" dirty="0">
              <a:solidFill>
                <a:schemeClr val="tx2"/>
              </a:solidFill>
            </a:endParaRPr>
          </a:p>
        </p:txBody>
      </p:sp>
      <p:sp>
        <p:nvSpPr>
          <p:cNvPr id="3" name="Content Placeholder 2"/>
          <p:cNvSpPr>
            <a:spLocks noGrp="1"/>
          </p:cNvSpPr>
          <p:nvPr>
            <p:ph idx="1"/>
          </p:nvPr>
        </p:nvSpPr>
        <p:spPr/>
        <p:txBody>
          <a:bodyPr/>
          <a:lstStyle/>
          <a:p>
            <a:r>
              <a:rPr lang="en-US" sz="2000" dirty="0" smtClean="0"/>
              <a:t>WDT </a:t>
            </a:r>
            <a:r>
              <a:rPr lang="en-US" sz="2000" dirty="0"/>
              <a:t>is a on chip separate oscillator which runs freely. </a:t>
            </a:r>
            <a:endParaRPr lang="en-US" sz="2000" dirty="0" smtClean="0"/>
          </a:p>
          <a:p>
            <a:r>
              <a:rPr lang="en-US" sz="2000" dirty="0" smtClean="0"/>
              <a:t>It </a:t>
            </a:r>
            <a:r>
              <a:rPr lang="en-US" sz="2000" dirty="0"/>
              <a:t>is a separate oscillator from OSC1/CLKI.  </a:t>
            </a:r>
            <a:endParaRPr lang="en-US" sz="2000" dirty="0" smtClean="0"/>
          </a:p>
          <a:p>
            <a:r>
              <a:rPr lang="en-US" sz="2000" dirty="0" smtClean="0"/>
              <a:t>WDT </a:t>
            </a:r>
            <a:r>
              <a:rPr lang="en-US" sz="2000" dirty="0"/>
              <a:t>will also work even if the device is in sleep mode. </a:t>
            </a:r>
            <a:endParaRPr lang="en-US" sz="2000" dirty="0" smtClean="0"/>
          </a:p>
          <a:p>
            <a:r>
              <a:rPr lang="en-US" sz="2000" dirty="0" smtClean="0"/>
              <a:t>It </a:t>
            </a:r>
            <a:r>
              <a:rPr lang="en-US" sz="2000" dirty="0"/>
              <a:t>is used to wake up device from sleep mode and also used to generate watchdog timer reset.</a:t>
            </a:r>
          </a:p>
          <a:p>
            <a:endParaRPr lang="en-IN" sz="20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044557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tx2"/>
                </a:solidFill>
              </a:rPr>
              <a:t>Sleep mode</a:t>
            </a:r>
            <a:endParaRPr lang="en-IN" dirty="0">
              <a:solidFill>
                <a:schemeClr val="tx2"/>
              </a:solidFill>
            </a:endParaRPr>
          </a:p>
        </p:txBody>
      </p:sp>
      <p:sp>
        <p:nvSpPr>
          <p:cNvPr id="3" name="Content Placeholder 2"/>
          <p:cNvSpPr>
            <a:spLocks noGrp="1"/>
          </p:cNvSpPr>
          <p:nvPr>
            <p:ph idx="1"/>
          </p:nvPr>
        </p:nvSpPr>
        <p:spPr/>
        <p:txBody>
          <a:bodyPr/>
          <a:lstStyle/>
          <a:p>
            <a:r>
              <a:rPr lang="en-IN" dirty="0" smtClean="0"/>
              <a:t>PIC16F877A </a:t>
            </a:r>
            <a:r>
              <a:rPr lang="en-IN" dirty="0"/>
              <a:t>also provide sleep mode operation. </a:t>
            </a:r>
            <a:endParaRPr lang="en-IN" dirty="0" smtClean="0"/>
          </a:p>
          <a:p>
            <a:r>
              <a:rPr lang="en-IN" dirty="0" smtClean="0"/>
              <a:t>In </a:t>
            </a:r>
            <a:r>
              <a:rPr lang="en-IN" dirty="0"/>
              <a:t>this mode, device operates at very low power</a:t>
            </a:r>
            <a:r>
              <a:rPr lang="en-IN" dirty="0" smtClean="0"/>
              <a:t>.</a:t>
            </a:r>
          </a:p>
          <a:p>
            <a:r>
              <a:rPr lang="en-IN" dirty="0" smtClean="0"/>
              <a:t>All </a:t>
            </a:r>
            <a:r>
              <a:rPr lang="en-IN" dirty="0"/>
              <a:t>peripherals draws minimum amount of current. Wake up from sleep mode from interrupts resources like timer1 interrupt, </a:t>
            </a:r>
            <a:r>
              <a:rPr lang="en-IN" dirty="0" err="1"/>
              <a:t>uart</a:t>
            </a:r>
            <a:r>
              <a:rPr lang="en-IN" dirty="0"/>
              <a:t> interrupt, EEPROM write completion operation  and many others.</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08353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Brown out detection</a:t>
            </a:r>
            <a:endParaRPr lang="en-IN" dirty="0">
              <a:solidFill>
                <a:schemeClr val="tx2"/>
              </a:solidFill>
            </a:endParaRPr>
          </a:p>
        </p:txBody>
      </p:sp>
      <p:sp>
        <p:nvSpPr>
          <p:cNvPr id="3" name="Content Placeholder 2"/>
          <p:cNvSpPr>
            <a:spLocks noGrp="1"/>
          </p:cNvSpPr>
          <p:nvPr>
            <p:ph idx="1"/>
          </p:nvPr>
        </p:nvSpPr>
        <p:spPr/>
        <p:txBody>
          <a:bodyPr/>
          <a:lstStyle/>
          <a:p>
            <a:r>
              <a:rPr lang="en-US" dirty="0" smtClean="0"/>
              <a:t>It </a:t>
            </a:r>
            <a:r>
              <a:rPr lang="en-US" dirty="0"/>
              <a:t>also has a brown out detection circuit which detects the significant drop in power supply voltage. If supply voltage drop from a certain limit, it will generate a interrupt signals.  </a:t>
            </a:r>
            <a:endParaRPr lang="en-US" dirty="0" smtClean="0"/>
          </a:p>
          <a:p>
            <a:r>
              <a:rPr lang="en-US" dirty="0" smtClean="0"/>
              <a:t>This </a:t>
            </a:r>
            <a:r>
              <a:rPr lang="en-US" dirty="0"/>
              <a:t>configuration bit (BODEN) is used to disable or enable this circuitry.</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658448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Brown out reset</a:t>
            </a:r>
            <a:endParaRPr lang="en-IN" dirty="0">
              <a:solidFill>
                <a:schemeClr val="tx2"/>
              </a:solidFill>
            </a:endParaRPr>
          </a:p>
        </p:txBody>
      </p:sp>
      <p:sp>
        <p:nvSpPr>
          <p:cNvPr id="3" name="Content Placeholder 2"/>
          <p:cNvSpPr>
            <a:spLocks noGrp="1"/>
          </p:cNvSpPr>
          <p:nvPr>
            <p:ph idx="1"/>
          </p:nvPr>
        </p:nvSpPr>
        <p:spPr/>
        <p:txBody>
          <a:bodyPr/>
          <a:lstStyle/>
          <a:p>
            <a:r>
              <a:rPr lang="en-US" dirty="0" smtClean="0"/>
              <a:t>This </a:t>
            </a:r>
            <a:r>
              <a:rPr lang="en-US" dirty="0"/>
              <a:t>option reset the device upon detection of brown out interrupt signal from BODEN signal. if supply voltage goes below threshold for more than 100 micro </a:t>
            </a:r>
            <a:r>
              <a:rPr lang="en-US" dirty="0" err="1" smtClean="0"/>
              <a:t>seconds,Programmable</a:t>
            </a:r>
            <a:r>
              <a:rPr lang="en-US" dirty="0" smtClean="0"/>
              <a:t> </a:t>
            </a:r>
            <a:r>
              <a:rPr lang="en-US" dirty="0"/>
              <a:t>code protection, </a:t>
            </a:r>
            <a:endParaRPr lang="en-US" dirty="0" smtClean="0"/>
          </a:p>
          <a:p>
            <a:r>
              <a:rPr lang="en-US" b="1" dirty="0" smtClean="0"/>
              <a:t>Brown </a:t>
            </a:r>
            <a:r>
              <a:rPr lang="en-US" b="1" dirty="0"/>
              <a:t>out reset </a:t>
            </a:r>
            <a:r>
              <a:rPr lang="en-US" dirty="0"/>
              <a:t>will occur and device will remain reset until the voltage raise to its nominal value.  Device checks for voltage after every 72ms.</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804194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Data Memory Organization</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11700" y="1212850"/>
            <a:ext cx="6362287"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198443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4" y="0"/>
            <a:ext cx="8520600" cy="572700"/>
          </a:xfrm>
        </p:spPr>
        <p:txBody>
          <a:bodyPr/>
          <a:lstStyle/>
          <a:p>
            <a:r>
              <a:rPr lang="en-US" dirty="0" smtClean="0">
                <a:solidFill>
                  <a:schemeClr val="tx2"/>
                </a:solidFill>
              </a:rPr>
              <a:t>Register </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504845" y="674532"/>
            <a:ext cx="4817096" cy="4519089"/>
          </a:xfrm>
          <a:prstGeom prst="rect">
            <a:avLst/>
          </a:prstGeom>
        </p:spPr>
      </p:pic>
    </p:spTree>
    <p:extLst>
      <p:ext uri="{BB962C8B-B14F-4D97-AF65-F5344CB8AC3E}">
        <p14:creationId xmlns:p14="http://schemas.microsoft.com/office/powerpoint/2010/main" val="2629740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is PIC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212850"/>
            <a:ext cx="8211239" cy="3416300"/>
          </a:xfrm>
          <a:prstGeom prst="rect">
            <a:avLst/>
          </a:prstGeom>
        </p:spPr>
      </p:pic>
    </p:spTree>
    <p:extLst>
      <p:ext uri="{BB962C8B-B14F-4D97-AF65-F5344CB8AC3E}">
        <p14:creationId xmlns:p14="http://schemas.microsoft.com/office/powerpoint/2010/main" val="9052697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2948"/>
            <a:ext cx="8520600" cy="572700"/>
          </a:xfrm>
        </p:spPr>
        <p:txBody>
          <a:bodyPr/>
          <a:lstStyle/>
          <a:p>
            <a:r>
              <a:rPr lang="en-US" dirty="0" smtClean="0">
                <a:solidFill>
                  <a:schemeClr val="tx2"/>
                </a:solidFill>
              </a:rPr>
              <a:t>Special Function Registers</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477764" y="1212850"/>
            <a:ext cx="3623049"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513584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MACHINE CYCLE</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11700" y="1327150"/>
            <a:ext cx="5468086"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54673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MACHINE </a:t>
            </a:r>
            <a:r>
              <a:rPr lang="en-US" dirty="0" smtClean="0">
                <a:solidFill>
                  <a:schemeClr val="tx2"/>
                </a:solidFill>
              </a:rPr>
              <a:t>CYCLE CALCULATIONS</a:t>
            </a:r>
            <a:endParaRPr lang="en-IN" dirty="0"/>
          </a:p>
        </p:txBody>
      </p:sp>
      <p:pic>
        <p:nvPicPr>
          <p:cNvPr id="5" name="Content Placeholder 4"/>
          <p:cNvPicPr>
            <a:picLocks noGrp="1" noChangeAspect="1"/>
          </p:cNvPicPr>
          <p:nvPr>
            <p:ph idx="1"/>
          </p:nvPr>
        </p:nvPicPr>
        <p:blipFill>
          <a:blip r:embed="rId2"/>
          <a:stretch>
            <a:fillRect/>
          </a:stretch>
        </p:blipFill>
        <p:spPr>
          <a:xfrm>
            <a:off x="369345" y="1212850"/>
            <a:ext cx="6127059"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1369683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Instruction Cycle</a:t>
            </a:r>
            <a:endParaRPr lang="en-IN" b="1"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11700" y="1115287"/>
            <a:ext cx="7776288"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883704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00" y="128225"/>
            <a:ext cx="8961900" cy="572700"/>
          </a:xfrm>
        </p:spPr>
        <p:txBody>
          <a:bodyPr/>
          <a:lstStyle/>
          <a:p>
            <a:r>
              <a:rPr lang="en-IN" b="1" dirty="0">
                <a:solidFill>
                  <a:schemeClr val="tx2"/>
                </a:solidFill>
              </a:rPr>
              <a:t>Different Types of Top PIC </a:t>
            </a:r>
            <a:r>
              <a:rPr lang="en-IN" sz="4000" b="1" dirty="0">
                <a:solidFill>
                  <a:schemeClr val="tx2"/>
                </a:solidFill>
              </a:rPr>
              <a:t>Microcontroller</a:t>
            </a:r>
            <a:r>
              <a:rPr lang="en-IN" b="1" dirty="0">
                <a:solidFill>
                  <a:schemeClr val="tx2"/>
                </a:solidFill>
              </a:rPr>
              <a:t> Compilers</a:t>
            </a:r>
            <a:br>
              <a:rPr lang="en-IN" b="1" dirty="0">
                <a:solidFill>
                  <a:schemeClr val="tx2"/>
                </a:solidFill>
              </a:rPr>
            </a:br>
            <a:endParaRPr lang="en-IN" dirty="0">
              <a:solidFill>
                <a:schemeClr val="tx2"/>
              </a:solidFill>
            </a:endParaRPr>
          </a:p>
        </p:txBody>
      </p:sp>
      <p:sp>
        <p:nvSpPr>
          <p:cNvPr id="3" name="Content Placeholder 2"/>
          <p:cNvSpPr>
            <a:spLocks noGrp="1"/>
          </p:cNvSpPr>
          <p:nvPr>
            <p:ph idx="1"/>
          </p:nvPr>
        </p:nvSpPr>
        <p:spPr>
          <a:xfrm>
            <a:off x="275700" y="1440475"/>
            <a:ext cx="8520600" cy="3416400"/>
          </a:xfrm>
        </p:spPr>
        <p:txBody>
          <a:bodyPr/>
          <a:lstStyle/>
          <a:p>
            <a:pPr>
              <a:buFont typeface="Wingdings" panose="05000000000000000000" pitchFamily="2" charset="2"/>
              <a:buChar char="ü"/>
            </a:pPr>
            <a:r>
              <a:rPr lang="en-IN" sz="2400" dirty="0" smtClean="0"/>
              <a:t>MPLAB </a:t>
            </a:r>
            <a:r>
              <a:rPr lang="en-IN" sz="2400" dirty="0"/>
              <a:t>XC8 C Compiler</a:t>
            </a:r>
          </a:p>
          <a:p>
            <a:pPr>
              <a:buFont typeface="Wingdings" panose="05000000000000000000" pitchFamily="2" charset="2"/>
              <a:buChar char="ü"/>
            </a:pPr>
            <a:r>
              <a:rPr lang="en-IN" sz="2400" dirty="0"/>
              <a:t>MPLAB XC16 C Compiler</a:t>
            </a:r>
          </a:p>
          <a:p>
            <a:pPr>
              <a:buFont typeface="Wingdings" panose="05000000000000000000" pitchFamily="2" charset="2"/>
              <a:buChar char="ü"/>
            </a:pPr>
            <a:r>
              <a:rPr lang="en-IN" sz="2400" dirty="0"/>
              <a:t>MPLAB XC32 C Compiler</a:t>
            </a:r>
          </a:p>
          <a:p>
            <a:pPr>
              <a:buFont typeface="Wingdings" panose="05000000000000000000" pitchFamily="2" charset="2"/>
              <a:buChar char="ü"/>
            </a:pPr>
            <a:r>
              <a:rPr lang="en-IN" sz="2400" dirty="0" err="1"/>
              <a:t>Mikro</a:t>
            </a:r>
            <a:r>
              <a:rPr lang="en-IN" sz="2400" dirty="0"/>
              <a:t> C Compiler</a:t>
            </a:r>
          </a:p>
          <a:p>
            <a:pPr>
              <a:buFont typeface="Wingdings" panose="05000000000000000000" pitchFamily="2" charset="2"/>
              <a:buChar char="ü"/>
            </a:pPr>
            <a:r>
              <a:rPr lang="en-IN" sz="2400" dirty="0"/>
              <a:t>PIC CSS Compiler</a:t>
            </a:r>
          </a:p>
          <a:p>
            <a:endParaRPr lang="en-IN" dirty="0"/>
          </a:p>
        </p:txBody>
      </p:sp>
    </p:spTree>
    <p:extLst>
      <p:ext uri="{BB962C8B-B14F-4D97-AF65-F5344CB8AC3E}">
        <p14:creationId xmlns:p14="http://schemas.microsoft.com/office/powerpoint/2010/main" val="240705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9" y="2013573"/>
            <a:ext cx="7704000" cy="572700"/>
          </a:xfrm>
        </p:spPr>
        <p:txBody>
          <a:bodyPr/>
          <a:lstStyle/>
          <a:p>
            <a:r>
              <a:rPr lang="en-US" sz="7200" dirty="0" smtClean="0">
                <a:solidFill>
                  <a:schemeClr val="tx2"/>
                </a:solidFill>
              </a:rPr>
              <a:t>Thank You</a:t>
            </a:r>
            <a:endParaRPr lang="en-IN" sz="7200" dirty="0">
              <a:solidFill>
                <a:schemeClr val="tx2"/>
              </a:solidFill>
            </a:endParaRPr>
          </a:p>
        </p:txBody>
      </p:sp>
    </p:spTree>
    <p:extLst>
      <p:ext uri="{BB962C8B-B14F-4D97-AF65-F5344CB8AC3E}">
        <p14:creationId xmlns:p14="http://schemas.microsoft.com/office/powerpoint/2010/main" val="737212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PIC</a:t>
            </a:r>
            <a:endParaRPr lang="en-IN" dirty="0">
              <a:solidFill>
                <a:schemeClr val="tx2"/>
              </a:solidFill>
            </a:endParaRPr>
          </a:p>
        </p:txBody>
      </p:sp>
      <p:sp>
        <p:nvSpPr>
          <p:cNvPr id="3" name="Content Placeholder 2"/>
          <p:cNvSpPr>
            <a:spLocks noGrp="1"/>
          </p:cNvSpPr>
          <p:nvPr>
            <p:ph idx="1"/>
          </p:nvPr>
        </p:nvSpPr>
        <p:spPr/>
        <p:txBody>
          <a:bodyPr/>
          <a:lstStyle/>
          <a:p>
            <a:r>
              <a:rPr lang="en-US" dirty="0">
                <a:solidFill>
                  <a:schemeClr val="tx1"/>
                </a:solidFill>
              </a:rPr>
              <a:t>It has a smaller </a:t>
            </a:r>
            <a:r>
              <a:rPr lang="en-US" b="1" dirty="0">
                <a:solidFill>
                  <a:schemeClr val="tx1"/>
                </a:solidFill>
              </a:rPr>
              <a:t>35 instructions set</a:t>
            </a:r>
            <a:r>
              <a:rPr lang="en-US" dirty="0">
                <a:solidFill>
                  <a:schemeClr val="tx1"/>
                </a:solidFill>
              </a:rPr>
              <a:t>.</a:t>
            </a:r>
          </a:p>
          <a:p>
            <a:r>
              <a:rPr lang="en-US" dirty="0">
                <a:solidFill>
                  <a:schemeClr val="tx1"/>
                </a:solidFill>
              </a:rPr>
              <a:t>It can operate up to</a:t>
            </a:r>
            <a:r>
              <a:rPr lang="en-US" b="1" dirty="0">
                <a:solidFill>
                  <a:schemeClr val="tx1"/>
                </a:solidFill>
              </a:rPr>
              <a:t> 20MHz frequency</a:t>
            </a:r>
            <a:r>
              <a:rPr lang="en-US" dirty="0">
                <a:solidFill>
                  <a:schemeClr val="tx1"/>
                </a:solidFill>
              </a:rPr>
              <a:t>.</a:t>
            </a:r>
          </a:p>
          <a:p>
            <a:r>
              <a:rPr lang="en-US" dirty="0">
                <a:solidFill>
                  <a:schemeClr val="tx1"/>
                </a:solidFill>
              </a:rPr>
              <a:t>The operating voltage is between 4.2 volts to 5.5 volts. If you provide it voltage more than 5.5 volts, it may get damaged permanently.</a:t>
            </a:r>
          </a:p>
          <a:p>
            <a:r>
              <a:rPr lang="en-US" dirty="0">
                <a:solidFill>
                  <a:schemeClr val="tx1"/>
                </a:solidFill>
              </a:rPr>
              <a:t>It does not have an internal oscillator like other PIC18F46K22, PIC18F4550.</a:t>
            </a:r>
          </a:p>
          <a:p>
            <a:r>
              <a:rPr lang="en-US" dirty="0" smtClean="0">
                <a:solidFill>
                  <a:schemeClr val="tx1"/>
                </a:solidFill>
              </a:rPr>
              <a:t>The </a:t>
            </a:r>
            <a:r>
              <a:rPr lang="en-US" dirty="0">
                <a:solidFill>
                  <a:schemeClr val="tx1"/>
                </a:solidFill>
              </a:rPr>
              <a:t>maximum current each PORT can sink or source is around 100mA. Therefore, the current limit for each GPIO pin of PIC16F877A is 10 </a:t>
            </a:r>
            <a:r>
              <a:rPr lang="en-US" dirty="0" err="1">
                <a:solidFill>
                  <a:schemeClr val="tx1"/>
                </a:solidFill>
              </a:rPr>
              <a:t>mili</a:t>
            </a:r>
            <a:r>
              <a:rPr lang="en-US" dirty="0">
                <a:solidFill>
                  <a:schemeClr val="tx1"/>
                </a:solidFill>
              </a:rPr>
              <a:t> ampere.</a:t>
            </a:r>
          </a:p>
          <a:p>
            <a:r>
              <a:rPr lang="en-US" dirty="0">
                <a:solidFill>
                  <a:schemeClr val="tx1"/>
                </a:solidFill>
              </a:rPr>
              <a:t>It is available in </a:t>
            </a:r>
            <a:r>
              <a:rPr lang="en-US" b="1" dirty="0">
                <a:solidFill>
                  <a:schemeClr val="tx1"/>
                </a:solidFill>
              </a:rPr>
              <a:t>four IC packaging</a:t>
            </a:r>
            <a:r>
              <a:rPr lang="en-US" dirty="0">
                <a:solidFill>
                  <a:schemeClr val="tx1"/>
                </a:solidFill>
              </a:rPr>
              <a:t> such as 40-pin PDIP  44-pin PLCC, 44-pin TQFP, 44-pin QFN</a:t>
            </a:r>
          </a:p>
          <a:p>
            <a:r>
              <a:rPr lang="en-US" dirty="0"/>
              <a:t>It has a total number of 40 pins and there are 33 pins for input and output.</a:t>
            </a:r>
            <a:endParaRPr lang="en-IN" dirty="0">
              <a:solidFill>
                <a:schemeClr val="tx1"/>
              </a:solidFill>
            </a:endParaRP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474429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Features</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496522" y="1212850"/>
            <a:ext cx="6230057"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73111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5025"/>
            <a:ext cx="8520600" cy="572700"/>
          </a:xfrm>
        </p:spPr>
        <p:txBody>
          <a:bodyPr/>
          <a:lstStyle/>
          <a:p>
            <a:r>
              <a:rPr lang="en-IN" dirty="0">
                <a:solidFill>
                  <a:srgbClr val="FF0000"/>
                </a:solidFill>
              </a:rPr>
              <a:t>PIC Architecture: Background </a:t>
            </a:r>
          </a:p>
        </p:txBody>
      </p:sp>
      <p:pic>
        <p:nvPicPr>
          <p:cNvPr id="5" name="Content Placeholder 4"/>
          <p:cNvPicPr>
            <a:picLocks noGrp="1" noChangeAspect="1"/>
          </p:cNvPicPr>
          <p:nvPr>
            <p:ph idx="1"/>
          </p:nvPr>
        </p:nvPicPr>
        <p:blipFill>
          <a:blip r:embed="rId2"/>
          <a:stretch>
            <a:fillRect/>
          </a:stretch>
        </p:blipFill>
        <p:spPr>
          <a:xfrm>
            <a:off x="311700" y="929325"/>
            <a:ext cx="5721900" cy="3939574"/>
          </a:xfrm>
          <a:prstGeom prst="rect">
            <a:avLst/>
          </a:prstGeom>
        </p:spPr>
      </p:pic>
    </p:spTree>
    <p:extLst>
      <p:ext uri="{BB962C8B-B14F-4D97-AF65-F5344CB8AC3E}">
        <p14:creationId xmlns:p14="http://schemas.microsoft.com/office/powerpoint/2010/main" val="1564510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00" y="0"/>
            <a:ext cx="8520600" cy="572700"/>
          </a:xfrm>
        </p:spPr>
        <p:txBody>
          <a:bodyPr/>
          <a:lstStyle/>
          <a:p>
            <a:r>
              <a:rPr lang="en-US" dirty="0" smtClean="0">
                <a:solidFill>
                  <a:srgbClr val="FF0000"/>
                </a:solidFill>
              </a:rPr>
              <a:t>PIC Family</a:t>
            </a:r>
            <a:endParaRPr lang="en-IN"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65500607"/>
              </p:ext>
            </p:extLst>
          </p:nvPr>
        </p:nvGraphicFramePr>
        <p:xfrm>
          <a:off x="318900" y="849601"/>
          <a:ext cx="7749350" cy="2791878"/>
        </p:xfrm>
        <a:graphic>
          <a:graphicData uri="http://schemas.openxmlformats.org/drawingml/2006/table">
            <a:tbl>
              <a:tblPr>
                <a:tableStyleId>{7C7D1900-AC4F-4A15-BEC6-FC9A572E3F83}</a:tableStyleId>
              </a:tblPr>
              <a:tblGrid>
                <a:gridCol w="1453860">
                  <a:extLst>
                    <a:ext uri="{9D8B030D-6E8A-4147-A177-3AD203B41FA5}">
                      <a16:colId xmlns:a16="http://schemas.microsoft.com/office/drawing/2014/main" val="4179701739"/>
                    </a:ext>
                  </a:extLst>
                </a:gridCol>
                <a:gridCol w="1398998">
                  <a:extLst>
                    <a:ext uri="{9D8B030D-6E8A-4147-A177-3AD203B41FA5}">
                      <a16:colId xmlns:a16="http://schemas.microsoft.com/office/drawing/2014/main" val="2906525364"/>
                    </a:ext>
                  </a:extLst>
                </a:gridCol>
                <a:gridCol w="1357851">
                  <a:extLst>
                    <a:ext uri="{9D8B030D-6E8A-4147-A177-3AD203B41FA5}">
                      <a16:colId xmlns:a16="http://schemas.microsoft.com/office/drawing/2014/main" val="1669825517"/>
                    </a:ext>
                  </a:extLst>
                </a:gridCol>
                <a:gridCol w="1549870">
                  <a:extLst>
                    <a:ext uri="{9D8B030D-6E8A-4147-A177-3AD203B41FA5}">
                      <a16:colId xmlns:a16="http://schemas.microsoft.com/office/drawing/2014/main" val="3375886790"/>
                    </a:ext>
                  </a:extLst>
                </a:gridCol>
                <a:gridCol w="1988771">
                  <a:extLst>
                    <a:ext uri="{9D8B030D-6E8A-4147-A177-3AD203B41FA5}">
                      <a16:colId xmlns:a16="http://schemas.microsoft.com/office/drawing/2014/main" val="2491124164"/>
                    </a:ext>
                  </a:extLst>
                </a:gridCol>
              </a:tblGrid>
              <a:tr h="240096">
                <a:tc>
                  <a:txBody>
                    <a:bodyPr/>
                    <a:lstStyle/>
                    <a:p>
                      <a:pPr algn="ctr" fontAlgn="ctr"/>
                      <a:r>
                        <a:rPr lang="en-IN" sz="1100" u="none" strike="noStrike">
                          <a:solidFill>
                            <a:schemeClr val="tx1"/>
                          </a:solidFill>
                          <a:effectLst/>
                        </a:rPr>
                        <a:t>Features</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Baseline</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Mid-Range</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Enhanced Mid-Range</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Advanced PIC18</a:t>
                      </a:r>
                      <a:endParaRPr lang="en-IN" sz="1100" b="1"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395808281"/>
                  </a:ext>
                </a:extLst>
              </a:tr>
              <a:tr h="240096">
                <a:tc>
                  <a:txBody>
                    <a:bodyPr/>
                    <a:lstStyle/>
                    <a:p>
                      <a:pPr algn="ctr" fontAlgn="ctr"/>
                      <a:r>
                        <a:rPr lang="en-IN" sz="1100" u="none" strike="noStrike" dirty="0">
                          <a:solidFill>
                            <a:schemeClr val="tx1"/>
                          </a:solidFill>
                          <a:effectLst/>
                        </a:rPr>
                        <a:t>  Families</a:t>
                      </a:r>
                      <a:endParaRPr lang="en-IN" sz="1100" b="1" i="0" u="none" strike="noStrike" dirty="0">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PIC10, PIC12, PIC16</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dirty="0">
                          <a:solidFill>
                            <a:schemeClr val="tx1"/>
                          </a:solidFill>
                          <a:effectLst/>
                        </a:rPr>
                        <a:t> PIC10, PIC12</a:t>
                      </a:r>
                      <a:endParaRPr lang="en-IN" sz="1100" b="0" i="0" u="none" strike="noStrike" dirty="0">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PIC12Fxxx,PIC16Fxxx</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PIC 18</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4131421741"/>
                  </a:ext>
                </a:extLst>
              </a:tr>
              <a:tr h="240096">
                <a:tc>
                  <a:txBody>
                    <a:bodyPr/>
                    <a:lstStyle/>
                    <a:p>
                      <a:pPr algn="ctr" fontAlgn="ctr"/>
                      <a:r>
                        <a:rPr lang="en-IN" sz="1100" u="none" strike="noStrike">
                          <a:solidFill>
                            <a:schemeClr val="tx1"/>
                          </a:solidFill>
                          <a:effectLst/>
                        </a:rPr>
                        <a:t> Program Memory</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3 KB</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14 KB</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28 KB</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128 KB</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1855808977"/>
                  </a:ext>
                </a:extLst>
              </a:tr>
              <a:tr h="240096">
                <a:tc>
                  <a:txBody>
                    <a:bodyPr/>
                    <a:lstStyle/>
                    <a:p>
                      <a:pPr algn="ctr" fontAlgn="ctr"/>
                      <a:r>
                        <a:rPr lang="en-IN" sz="1100" u="none" strike="noStrike">
                          <a:solidFill>
                            <a:schemeClr val="tx1"/>
                          </a:solidFill>
                          <a:effectLst/>
                        </a:rPr>
                        <a:t>Data Memory</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Max 138 Bytes</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Max 368 Bytes</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1-5 KB</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Max 4 KB</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2646005219"/>
                  </a:ext>
                </a:extLst>
              </a:tr>
              <a:tr h="240096">
                <a:tc>
                  <a:txBody>
                    <a:bodyPr/>
                    <a:lstStyle/>
                    <a:p>
                      <a:pPr algn="ctr" fontAlgn="ctr"/>
                      <a:r>
                        <a:rPr lang="en-IN" sz="1100" u="none" strike="noStrike">
                          <a:solidFill>
                            <a:schemeClr val="tx1"/>
                          </a:solidFill>
                          <a:effectLst/>
                        </a:rPr>
                        <a:t>Performance</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5 MIPS</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5 MIPS</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8 MIPS</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ctr" fontAlgn="ctr"/>
                      <a:r>
                        <a:rPr lang="en-IN" sz="1100" u="none" strike="noStrike">
                          <a:solidFill>
                            <a:schemeClr val="tx1"/>
                          </a:solidFill>
                          <a:effectLst/>
                        </a:rPr>
                        <a:t>  16 MIPS</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1537017749"/>
                  </a:ext>
                </a:extLst>
              </a:tr>
              <a:tr h="230492">
                <a:tc rowSpan="5">
                  <a:txBody>
                    <a:bodyPr/>
                    <a:lstStyle/>
                    <a:p>
                      <a:pPr algn="ctr" fontAlgn="ctr"/>
                      <a:r>
                        <a:rPr lang="en-IN" sz="1100" u="none" strike="noStrike">
                          <a:solidFill>
                            <a:schemeClr val="tx1"/>
                          </a:solidFill>
                          <a:effectLst/>
                        </a:rPr>
                        <a:t>Features</a:t>
                      </a:r>
                      <a:endParaRPr lang="en-IN" sz="1100" b="1"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8-bit ADC</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Addition to baseline</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Addition to midrange</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CAN</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1247952085"/>
                  </a:ext>
                </a:extLst>
              </a:tr>
              <a:tr h="393757">
                <a:tc vMerge="1">
                  <a:txBody>
                    <a:bodyPr/>
                    <a:lstStyle/>
                    <a:p>
                      <a:endParaRPr lang="en-IN"/>
                    </a:p>
                  </a:txBody>
                  <a:tcPr/>
                </a:tc>
                <a:tc>
                  <a:txBody>
                    <a:bodyPr/>
                    <a:lstStyle/>
                    <a:p>
                      <a:pPr algn="l" fontAlgn="ctr"/>
                      <a:r>
                        <a:rPr lang="en-IN" sz="1100" u="none" strike="noStrike">
                          <a:solidFill>
                            <a:schemeClr val="tx1"/>
                          </a:solidFill>
                          <a:effectLst/>
                        </a:rPr>
                        <a:t>Internal Oscillator</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I2C/SPI</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Multiple Peripheral communication</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USB</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3991566516"/>
                  </a:ext>
                </a:extLst>
              </a:tr>
              <a:tr h="230492">
                <a:tc vMerge="1">
                  <a:txBody>
                    <a:bodyPr/>
                    <a:lstStyle/>
                    <a:p>
                      <a:endParaRPr lang="en-IN"/>
                    </a:p>
                  </a:txBody>
                  <a:tcPr/>
                </a:tc>
                <a:tc>
                  <a:txBody>
                    <a:bodyPr/>
                    <a:lstStyle/>
                    <a:p>
                      <a:pPr algn="l" fontAlgn="ctr"/>
                      <a:r>
                        <a:rPr lang="en-IN" sz="1100" u="none" strike="noStrike">
                          <a:solidFill>
                            <a:schemeClr val="tx1"/>
                          </a:solidFill>
                          <a:effectLst/>
                        </a:rPr>
                        <a:t>Comparator</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PWM</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High Performance</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ETHERNET</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2273135243"/>
                  </a:ext>
                </a:extLst>
              </a:tr>
              <a:tr h="393757">
                <a:tc vMerge="1">
                  <a:txBody>
                    <a:bodyPr/>
                    <a:lstStyle/>
                    <a:p>
                      <a:endParaRPr lang="en-IN"/>
                    </a:p>
                  </a:txBody>
                  <a:tcPr/>
                </a:tc>
                <a:tc>
                  <a:txBody>
                    <a:bodyPr/>
                    <a:lstStyle/>
                    <a:p>
                      <a:pPr algn="l" fontAlgn="ctr"/>
                      <a:r>
                        <a:rPr lang="en-IN" sz="1100" u="none" strike="noStrike">
                          <a:solidFill>
                            <a:schemeClr val="tx1"/>
                          </a:solidFill>
                          <a:effectLst/>
                        </a:rPr>
                        <a:t> </a:t>
                      </a:r>
                      <a:endParaRPr lang="en-IN" sz="1100" b="0" i="0" u="none" strike="noStrike">
                        <a:solidFill>
                          <a:schemeClr val="tx1"/>
                        </a:solidFill>
                        <a:effectLst/>
                        <a:latin typeface="Calibri" panose="020F0502020204030204" pitchFamily="34" charset="0"/>
                      </a:endParaRPr>
                    </a:p>
                  </a:txBody>
                  <a:tcPr marL="7620" marR="7620" marT="7620" marB="0" anchor="ctr"/>
                </a:tc>
                <a:tc>
                  <a:txBody>
                    <a:bodyPr/>
                    <a:lstStyle/>
                    <a:p>
                      <a:pPr algn="l" fontAlgn="ctr"/>
                      <a:r>
                        <a:rPr lang="en-IN" sz="1100" u="none" strike="noStrike">
                          <a:solidFill>
                            <a:schemeClr val="tx1"/>
                          </a:solidFill>
                          <a:effectLst/>
                        </a:rPr>
                        <a:t>UART</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PWM with independent Time-Space</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LIN</a:t>
                      </a:r>
                      <a:endParaRPr lang="en-IN" sz="1100" b="0" i="0" u="none" strike="noStrike">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4005413374"/>
                  </a:ext>
                </a:extLst>
              </a:tr>
              <a:tr h="240096">
                <a:tc vMerge="1">
                  <a:txBody>
                    <a:bodyPr/>
                    <a:lstStyle/>
                    <a:p>
                      <a:endParaRPr lang="en-IN"/>
                    </a:p>
                  </a:txBody>
                  <a:tcPr/>
                </a:tc>
                <a:tc>
                  <a:txBody>
                    <a:bodyPr/>
                    <a:lstStyle/>
                    <a:p>
                      <a:pPr algn="l" fontAlgn="ctr"/>
                      <a:r>
                        <a:rPr lang="en-IN" sz="1100" u="none" strike="noStrike">
                          <a:solidFill>
                            <a:schemeClr val="tx1"/>
                          </a:solidFill>
                          <a:effectLst/>
                        </a:rPr>
                        <a:t> </a:t>
                      </a:r>
                      <a:endParaRPr lang="en-IN" sz="1100" b="0" i="0" u="none" strike="noStrike">
                        <a:solidFill>
                          <a:schemeClr val="tx1"/>
                        </a:solidFill>
                        <a:effectLst/>
                        <a:latin typeface="Calibri" panose="020F0502020204030204" pitchFamily="34" charset="0"/>
                      </a:endParaRPr>
                    </a:p>
                  </a:txBody>
                  <a:tcPr marL="7620" marR="7620" marT="7620" marB="0" anchor="ctr"/>
                </a:tc>
                <a:tc>
                  <a:txBody>
                    <a:bodyPr/>
                    <a:lstStyle/>
                    <a:p>
                      <a:pPr algn="l" fontAlgn="ctr"/>
                      <a:r>
                        <a:rPr lang="en-IN" sz="1100" u="none" strike="noStrike">
                          <a:solidFill>
                            <a:schemeClr val="tx1"/>
                          </a:solidFill>
                          <a:effectLst/>
                        </a:rPr>
                        <a:t>10-bit ADC</a:t>
                      </a:r>
                      <a:endParaRPr lang="en-IN" sz="1100" b="0" i="0" u="none" strike="noStrike">
                        <a:solidFill>
                          <a:schemeClr val="tx1"/>
                        </a:solidFill>
                        <a:effectLst/>
                        <a:latin typeface="Roboto" panose="02000000000000000000" pitchFamily="2" charset="0"/>
                      </a:endParaRPr>
                    </a:p>
                  </a:txBody>
                  <a:tcPr marL="7620" marR="7620" marT="7620" marB="0" anchor="ctr"/>
                </a:tc>
                <a:tc>
                  <a:txBody>
                    <a:bodyPr/>
                    <a:lstStyle/>
                    <a:p>
                      <a:pPr algn="l" fontAlgn="ctr"/>
                      <a:r>
                        <a:rPr lang="en-IN" sz="1100" u="none" strike="noStrike">
                          <a:solidFill>
                            <a:schemeClr val="tx1"/>
                          </a:solidFill>
                          <a:effectLst/>
                        </a:rPr>
                        <a:t> </a:t>
                      </a:r>
                      <a:endParaRPr lang="en-IN" sz="1100" b="0" i="0" u="none" strike="noStrike">
                        <a:solidFill>
                          <a:schemeClr val="tx1"/>
                        </a:solidFill>
                        <a:effectLst/>
                        <a:latin typeface="Calibri" panose="020F0502020204030204" pitchFamily="34" charset="0"/>
                      </a:endParaRPr>
                    </a:p>
                  </a:txBody>
                  <a:tcPr marL="7620" marR="7620" marT="7620" marB="0" anchor="ctr"/>
                </a:tc>
                <a:tc>
                  <a:txBody>
                    <a:bodyPr/>
                    <a:lstStyle/>
                    <a:p>
                      <a:pPr algn="l" fontAlgn="ctr"/>
                      <a:r>
                        <a:rPr lang="en-IN" sz="1100" u="none" strike="noStrike" dirty="0">
                          <a:solidFill>
                            <a:schemeClr val="tx1"/>
                          </a:solidFill>
                          <a:effectLst/>
                        </a:rPr>
                        <a:t>PLL Clock </a:t>
                      </a:r>
                      <a:r>
                        <a:rPr lang="en-IN" sz="1100" u="none" strike="noStrike" dirty="0" err="1" smtClean="0">
                          <a:solidFill>
                            <a:schemeClr val="tx1"/>
                          </a:solidFill>
                          <a:effectLst/>
                        </a:rPr>
                        <a:t>generatION</a:t>
                      </a:r>
                      <a:endParaRPr lang="en-IN" sz="1100" b="0" i="0" u="none" strike="noStrike" dirty="0">
                        <a:solidFill>
                          <a:schemeClr val="tx1"/>
                        </a:solidFill>
                        <a:effectLst/>
                        <a:latin typeface="Roboto" panose="02000000000000000000" pitchFamily="2" charset="0"/>
                      </a:endParaRPr>
                    </a:p>
                  </a:txBody>
                  <a:tcPr marL="7620" marR="7620" marT="7620" marB="0" anchor="ctr"/>
                </a:tc>
                <a:extLst>
                  <a:ext uri="{0D108BD9-81ED-4DB2-BD59-A6C34878D82A}">
                    <a16:rowId xmlns:a16="http://schemas.microsoft.com/office/drawing/2014/main" val="577485225"/>
                  </a:ext>
                </a:extLst>
              </a:tr>
            </a:tbl>
          </a:graphicData>
        </a:graphic>
      </p:graphicFrame>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360600" y="3714580"/>
            <a:ext cx="5141400" cy="738664"/>
          </a:xfrm>
          <a:prstGeom prst="rect">
            <a:avLst/>
          </a:prstGeom>
        </p:spPr>
        <p:txBody>
          <a:bodyPr wrap="square">
            <a:spAutoFit/>
          </a:bodyPr>
          <a:lstStyle/>
          <a:p>
            <a:r>
              <a:rPr lang="en-US" dirty="0">
                <a:latin typeface="Roboto" panose="02000000000000000000" pitchFamily="2" charset="0"/>
              </a:rPr>
              <a:t> </a:t>
            </a:r>
            <a:r>
              <a:rPr lang="en-US" dirty="0" smtClean="0">
                <a:latin typeface="Roboto" panose="02000000000000000000" pitchFamily="2" charset="0"/>
              </a:rPr>
              <a:t>              PIC18FXXX </a:t>
            </a:r>
            <a:r>
              <a:rPr lang="en-US" dirty="0">
                <a:latin typeface="Roboto" panose="02000000000000000000" pitchFamily="2" charset="0"/>
              </a:rPr>
              <a:t>– ‘F’ implies Flash Program Memory</a:t>
            </a:r>
          </a:p>
          <a:p>
            <a:r>
              <a:rPr lang="en-US" dirty="0">
                <a:latin typeface="Roboto" panose="02000000000000000000" pitchFamily="2" charset="0"/>
              </a:rPr>
              <a:t>               PIC16CXXX – ‘C’ implies EPROM Program Memory</a:t>
            </a:r>
          </a:p>
          <a:p>
            <a:r>
              <a:rPr lang="en-US" dirty="0">
                <a:latin typeface="Roboto" panose="02000000000000000000" pitchFamily="2" charset="0"/>
              </a:rPr>
              <a:t>               PIC18LFXXX – ‘LF” implies Low Voltage operation</a:t>
            </a:r>
          </a:p>
        </p:txBody>
      </p:sp>
    </p:spTree>
    <p:extLst>
      <p:ext uri="{BB962C8B-B14F-4D97-AF65-F5344CB8AC3E}">
        <p14:creationId xmlns:p14="http://schemas.microsoft.com/office/powerpoint/2010/main" val="3237581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00" y="85025"/>
            <a:ext cx="8520600" cy="572700"/>
          </a:xfrm>
        </p:spPr>
        <p:txBody>
          <a:bodyPr/>
          <a:lstStyle/>
          <a:p>
            <a:r>
              <a:rPr lang="en-US" dirty="0" smtClean="0">
                <a:solidFill>
                  <a:srgbClr val="FF0000"/>
                </a:solidFill>
              </a:rPr>
              <a:t>CISC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22331" y="821324"/>
            <a:ext cx="6777669" cy="4151245"/>
          </a:xfrm>
          <a:prstGeom prst="rect">
            <a:avLst/>
          </a:prstGeom>
        </p:spPr>
      </p:pic>
    </p:spTree>
    <p:extLst>
      <p:ext uri="{BB962C8B-B14F-4D97-AF65-F5344CB8AC3E}">
        <p14:creationId xmlns:p14="http://schemas.microsoft.com/office/powerpoint/2010/main" val="954729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hematics Subject for Middle School - 6th Grade: Algebra by Slidesgo">
  <a:themeElements>
    <a:clrScheme name="Simple Light">
      <a:dk1>
        <a:srgbClr val="191919"/>
      </a:dk1>
      <a:lt1>
        <a:srgbClr val="07246E"/>
      </a:lt1>
      <a:dk2>
        <a:srgbClr val="0F327F"/>
      </a:dk2>
      <a:lt2>
        <a:srgbClr val="FF3141"/>
      </a:lt2>
      <a:accent1>
        <a:srgbClr val="FFB400"/>
      </a:accent1>
      <a:accent2>
        <a:srgbClr val="00B6FF"/>
      </a:accent2>
      <a:accent3>
        <a:srgbClr val="EDEDE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6513</TotalTime>
  <Words>669</Words>
  <Application>Microsoft Office PowerPoint</Application>
  <PresentationFormat>On-screen Show (16:9)</PresentationFormat>
  <Paragraphs>205</Paragraphs>
  <Slides>45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Karla Regular</vt:lpstr>
      <vt:lpstr>Montserrat</vt:lpstr>
      <vt:lpstr>Arial</vt:lpstr>
      <vt:lpstr>Fire sans extra</vt:lpstr>
      <vt:lpstr>Nunito</vt:lpstr>
      <vt:lpstr>Wingdings</vt:lpstr>
      <vt:lpstr>Calibri</vt:lpstr>
      <vt:lpstr>Roboto</vt:lpstr>
      <vt:lpstr>Mathematics Subject for Middle School - 6th Grade: Algebra by Slidesgo</vt:lpstr>
      <vt:lpstr>Introduction to PIC Microcontrollers</vt:lpstr>
      <vt:lpstr>PowerPoint Presentation</vt:lpstr>
      <vt:lpstr>Mindset Lesson for the Day</vt:lpstr>
      <vt:lpstr>What is PIC</vt:lpstr>
      <vt:lpstr>PIC</vt:lpstr>
      <vt:lpstr>Features</vt:lpstr>
      <vt:lpstr>PIC Architecture: Background </vt:lpstr>
      <vt:lpstr>PIC Family</vt:lpstr>
      <vt:lpstr>CISC</vt:lpstr>
      <vt:lpstr>RISC</vt:lpstr>
      <vt:lpstr>What is different in PIC</vt:lpstr>
      <vt:lpstr>PIC PIN Diagram</vt:lpstr>
      <vt:lpstr>Block Diagram-Refer PIC16F877A Datasheet-Page 7</vt:lpstr>
      <vt:lpstr>MCLR –Master Clear</vt:lpstr>
      <vt:lpstr>What is VDD,VCC ,VSS,VEE</vt:lpstr>
      <vt:lpstr>VDD  and VSS </vt:lpstr>
      <vt:lpstr>CRYSTAL Oscillator</vt:lpstr>
      <vt:lpstr>PORT A</vt:lpstr>
      <vt:lpstr>Port A</vt:lpstr>
      <vt:lpstr>Port E</vt:lpstr>
      <vt:lpstr>PORT C </vt:lpstr>
      <vt:lpstr>PORT C </vt:lpstr>
      <vt:lpstr>Port D</vt:lpstr>
      <vt:lpstr>PORT B</vt:lpstr>
      <vt:lpstr>Multifunctional PINS</vt:lpstr>
      <vt:lpstr>Features of PIC16F877A</vt:lpstr>
      <vt:lpstr>Timers</vt:lpstr>
      <vt:lpstr>EEPROM</vt:lpstr>
      <vt:lpstr>PWM</vt:lpstr>
      <vt:lpstr>UART</vt:lpstr>
      <vt:lpstr>I2C Communication</vt:lpstr>
      <vt:lpstr>Interrupts</vt:lpstr>
      <vt:lpstr>Comparator</vt:lpstr>
      <vt:lpstr>Watchdog timer </vt:lpstr>
      <vt:lpstr>Sleep mode</vt:lpstr>
      <vt:lpstr>Brown out detection</vt:lpstr>
      <vt:lpstr>Brown out reset</vt:lpstr>
      <vt:lpstr>Data Memory Organization</vt:lpstr>
      <vt:lpstr>Register </vt:lpstr>
      <vt:lpstr>Special Function Registers</vt:lpstr>
      <vt:lpstr>MACHINE CYCLE</vt:lpstr>
      <vt:lpstr>MACHINE CYCLE CALCULATIONS</vt:lpstr>
      <vt:lpstr>Instruction Cycle</vt:lpstr>
      <vt:lpstr>Different Types of Top PIC Microcontroller Compilers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&amp; IoT</dc:title>
  <dc:creator>jeeva rajan</dc:creator>
  <cp:lastModifiedBy>PANTECH</cp:lastModifiedBy>
  <cp:revision>599</cp:revision>
  <dcterms:modified xsi:type="dcterms:W3CDTF">2021-07-20T14:36:05Z</dcterms:modified>
</cp:coreProperties>
</file>